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handoutMasterIdLst>
    <p:handoutMasterId r:id="rId95"/>
  </p:handoutMasterIdLst>
  <p:sldIdLst>
    <p:sldId id="256" r:id="rId5"/>
    <p:sldId id="257" r:id="rId6"/>
    <p:sldId id="281" r:id="rId7"/>
    <p:sldId id="353" r:id="rId8"/>
    <p:sldId id="354" r:id="rId9"/>
    <p:sldId id="355" r:id="rId10"/>
    <p:sldId id="356" r:id="rId11"/>
    <p:sldId id="357" r:id="rId12"/>
    <p:sldId id="359" r:id="rId13"/>
    <p:sldId id="360" r:id="rId14"/>
    <p:sldId id="361" r:id="rId15"/>
    <p:sldId id="362" r:id="rId16"/>
    <p:sldId id="363" r:id="rId17"/>
    <p:sldId id="364" r:id="rId18"/>
    <p:sldId id="365" r:id="rId19"/>
    <p:sldId id="358" r:id="rId20"/>
    <p:sldId id="378" r:id="rId21"/>
    <p:sldId id="366" r:id="rId22"/>
    <p:sldId id="367" r:id="rId23"/>
    <p:sldId id="368" r:id="rId24"/>
    <p:sldId id="369" r:id="rId25"/>
    <p:sldId id="405" r:id="rId26"/>
    <p:sldId id="406" r:id="rId27"/>
    <p:sldId id="409" r:id="rId28"/>
    <p:sldId id="410" r:id="rId29"/>
    <p:sldId id="370" r:id="rId30"/>
    <p:sldId id="371" r:id="rId31"/>
    <p:sldId id="372" r:id="rId32"/>
    <p:sldId id="411" r:id="rId33"/>
    <p:sldId id="412" r:id="rId34"/>
    <p:sldId id="413" r:id="rId35"/>
    <p:sldId id="414" r:id="rId36"/>
    <p:sldId id="415" r:id="rId37"/>
    <p:sldId id="380" r:id="rId38"/>
    <p:sldId id="381" r:id="rId39"/>
    <p:sldId id="382" r:id="rId40"/>
    <p:sldId id="383" r:id="rId41"/>
    <p:sldId id="384" r:id="rId42"/>
    <p:sldId id="385" r:id="rId43"/>
    <p:sldId id="386"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391" r:id="rId63"/>
    <p:sldId id="392" r:id="rId64"/>
    <p:sldId id="393" r:id="rId65"/>
    <p:sldId id="394" r:id="rId66"/>
    <p:sldId id="395" r:id="rId67"/>
    <p:sldId id="396" r:id="rId68"/>
    <p:sldId id="397" r:id="rId69"/>
    <p:sldId id="398" r:id="rId70"/>
    <p:sldId id="399" r:id="rId71"/>
    <p:sldId id="400" r:id="rId72"/>
    <p:sldId id="401" r:id="rId73"/>
    <p:sldId id="402" r:id="rId74"/>
    <p:sldId id="403" r:id="rId75"/>
    <p:sldId id="404" r:id="rId76"/>
    <p:sldId id="434" r:id="rId77"/>
    <p:sldId id="435" r:id="rId78"/>
    <p:sldId id="436" r:id="rId79"/>
    <p:sldId id="437" r:id="rId80"/>
    <p:sldId id="438" r:id="rId81"/>
    <p:sldId id="440" r:id="rId82"/>
    <p:sldId id="441" r:id="rId83"/>
    <p:sldId id="443" r:id="rId84"/>
    <p:sldId id="444" r:id="rId85"/>
    <p:sldId id="445" r:id="rId86"/>
    <p:sldId id="446" r:id="rId87"/>
    <p:sldId id="447" r:id="rId88"/>
    <p:sldId id="448" r:id="rId89"/>
    <p:sldId id="449" r:id="rId90"/>
    <p:sldId id="450" r:id="rId91"/>
    <p:sldId id="451" r:id="rId92"/>
    <p:sldId id="45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showGuides="1">
      <p:cViewPr varScale="1">
        <p:scale>
          <a:sx n="64" d="100"/>
          <a:sy n="64" d="100"/>
        </p:scale>
        <p:origin x="660" y="5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29/04/25</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29/04/25</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dirty="0"/>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29/04/25</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dirty="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402B9795-92DC-40DC-A1CA-9A4B349D7824}" type="datetimeFigureOut">
              <a:rPr lang="en-US"/>
              <a:t>29/04/25</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29/04/25</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29/04/25</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29/04/25</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a:t>Click icon to add picture</a:t>
            </a: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29/04/25</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29/04/25</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29/04/25</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29/04/25</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29/04/25</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29/04/25</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29/04/25</a:t>
            </a:fld>
            <a:endParaRPr lang="en-US"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b="1">
                <a:latin typeface="Times New Roman" panose="02020603050405020304" pitchFamily="18" charset="0"/>
                <a:cs typeface="Times New Roman" panose="02020603050405020304" pitchFamily="18" charset="0"/>
              </a:rPr>
              <a:t>Introduction to Design Patterns</a:t>
            </a:r>
            <a:endParaRPr lang="en-US" b="1" dirty="0">
              <a:latin typeface="Times New Roman" panose="02020603050405020304" pitchFamily="18" charset="0"/>
              <a:cs typeface="Times New Roman" panose="02020603050405020304" pitchFamily="18" charset="0"/>
            </a:endParaRP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pic>
        <p:nvPicPr>
          <p:cNvPr id="8" name="Picture 4" descr="FULogo">
            <a:extLst>
              <a:ext uri="{FF2B5EF4-FFF2-40B4-BE49-F238E27FC236}">
                <a16:creationId xmlns:a16="http://schemas.microsoft.com/office/drawing/2014/main" id="{569D3492-D2ED-33B4-DAA0-870C53E0D1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787" y="4167484"/>
            <a:ext cx="3081704" cy="155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6273-28B4-B24F-920D-31EE8173BC4F}"/>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Structural patterns</a:t>
            </a:r>
          </a:p>
        </p:txBody>
      </p:sp>
      <p:sp>
        <p:nvSpPr>
          <p:cNvPr id="3" name="Content Placeholder 2">
            <a:extLst>
              <a:ext uri="{FF2B5EF4-FFF2-40B4-BE49-F238E27FC236}">
                <a16:creationId xmlns:a16="http://schemas.microsoft.com/office/drawing/2014/main" id="{03F26B62-E103-D044-83FD-9040ADD8D48E}"/>
              </a:ext>
            </a:extLst>
          </p:cNvPr>
          <p:cNvSpPr>
            <a:spLocks noGrp="1"/>
          </p:cNvSpPr>
          <p:nvPr>
            <p:ph idx="1"/>
          </p:nvPr>
        </p:nvSpPr>
        <p:spPr>
          <a:xfrm>
            <a:off x="1435999" y="1479550"/>
            <a:ext cx="10620166" cy="4876800"/>
          </a:xfrm>
        </p:spPr>
        <p:txBody>
          <a:bodyPr>
            <a:noAutofit/>
          </a:bodyPr>
          <a:lstStyle/>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Adapter</a:t>
            </a:r>
            <a:r>
              <a:rPr lang="en-US" sz="2200" dirty="0">
                <a:latin typeface="Times New Roman" panose="02020603050405020304" pitchFamily="18" charset="0"/>
                <a:cs typeface="Times New Roman" panose="02020603050405020304" pitchFamily="18" charset="0"/>
              </a:rPr>
              <a:t> allows classes with incompatible interfaces to work together by wrapping its own interface around that of an already existing class.</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Bridge</a:t>
            </a:r>
            <a:r>
              <a:rPr lang="en-US" sz="2200" dirty="0">
                <a:latin typeface="Times New Roman" panose="02020603050405020304" pitchFamily="18" charset="0"/>
                <a:cs typeface="Times New Roman" panose="02020603050405020304" pitchFamily="18" charset="0"/>
              </a:rPr>
              <a:t> decouples an abstraction from its implementation so that the two can vary independently.</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Composite</a:t>
            </a:r>
            <a:r>
              <a:rPr lang="en-US" sz="2200" dirty="0">
                <a:latin typeface="Times New Roman" panose="02020603050405020304" pitchFamily="18" charset="0"/>
                <a:cs typeface="Times New Roman" panose="02020603050405020304" pitchFamily="18" charset="0"/>
              </a:rPr>
              <a:t> composes zero-or-more similar objects so that they can be manipulated as one object.</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Decorator</a:t>
            </a:r>
            <a:r>
              <a:rPr lang="en-US" sz="2200" dirty="0">
                <a:latin typeface="Times New Roman" panose="02020603050405020304" pitchFamily="18" charset="0"/>
                <a:cs typeface="Times New Roman" panose="02020603050405020304" pitchFamily="18" charset="0"/>
              </a:rPr>
              <a:t> dynamically adds/overrides </a:t>
            </a:r>
            <a:r>
              <a:rPr lang="en-US" sz="2200" dirty="0" err="1">
                <a:latin typeface="Times New Roman" panose="02020603050405020304" pitchFamily="18" charset="0"/>
                <a:cs typeface="Times New Roman" panose="02020603050405020304" pitchFamily="18" charset="0"/>
              </a:rPr>
              <a:t>behaviour</a:t>
            </a:r>
            <a:r>
              <a:rPr lang="en-US" sz="2200" dirty="0">
                <a:latin typeface="Times New Roman" panose="02020603050405020304" pitchFamily="18" charset="0"/>
                <a:cs typeface="Times New Roman" panose="02020603050405020304" pitchFamily="18" charset="0"/>
              </a:rPr>
              <a:t> in an existing method of an object.</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Facade</a:t>
            </a:r>
            <a:r>
              <a:rPr lang="en-US" sz="2200" dirty="0">
                <a:latin typeface="Times New Roman" panose="02020603050405020304" pitchFamily="18" charset="0"/>
                <a:cs typeface="Times New Roman" panose="02020603050405020304" pitchFamily="18" charset="0"/>
              </a:rPr>
              <a:t> provides a simplified interface to a large body of code.</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Flyweight</a:t>
            </a:r>
            <a:r>
              <a:rPr lang="en-US" sz="2200" dirty="0">
                <a:latin typeface="Times New Roman" panose="02020603050405020304" pitchFamily="18" charset="0"/>
                <a:cs typeface="Times New Roman" panose="02020603050405020304" pitchFamily="18" charset="0"/>
              </a:rPr>
              <a:t> reduces the cost of creating and manipulating a large number of similar objects.</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Proxy</a:t>
            </a:r>
            <a:r>
              <a:rPr lang="en-US" sz="2200" dirty="0">
                <a:latin typeface="Times New Roman" panose="02020603050405020304" pitchFamily="18" charset="0"/>
                <a:cs typeface="Times New Roman" panose="02020603050405020304" pitchFamily="18" charset="0"/>
              </a:rPr>
              <a:t> provides a placeholder for another object to control access, reduce cost, and reduce complexity.</a:t>
            </a:r>
          </a:p>
        </p:txBody>
      </p:sp>
      <p:sp>
        <p:nvSpPr>
          <p:cNvPr id="5" name="Slide Number Placeholder 4">
            <a:extLst>
              <a:ext uri="{FF2B5EF4-FFF2-40B4-BE49-F238E27FC236}">
                <a16:creationId xmlns:a16="http://schemas.microsoft.com/office/drawing/2014/main" id="{00AB0CC6-158D-6749-8552-615A7F44F752}"/>
              </a:ext>
            </a:extLst>
          </p:cNvPr>
          <p:cNvSpPr>
            <a:spLocks noGrp="1"/>
          </p:cNvSpPr>
          <p:nvPr>
            <p:ph type="sldNum" sz="quarter" idx="12"/>
          </p:nvPr>
        </p:nvSpPr>
        <p:spPr/>
        <p:txBody>
          <a:bodyPr/>
          <a:lstStyle/>
          <a:p>
            <a:fld id="{7DC1BBB0-96F0-4077-A278-0F3FB5C104D3}" type="slidenum">
              <a:rPr lang="en-US" smtClean="0"/>
              <a:pPr/>
              <a:t>10</a:t>
            </a:fld>
            <a:endParaRPr lang="en-US"/>
          </a:p>
        </p:txBody>
      </p:sp>
    </p:spTree>
    <p:extLst>
      <p:ext uri="{BB962C8B-B14F-4D97-AF65-F5344CB8AC3E}">
        <p14:creationId xmlns:p14="http://schemas.microsoft.com/office/powerpoint/2010/main" val="180507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6D3C-2DEE-9C43-BAB1-2F955C2A1956}"/>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Behavioral patterns</a:t>
            </a:r>
          </a:p>
        </p:txBody>
      </p:sp>
      <p:sp>
        <p:nvSpPr>
          <p:cNvPr id="3" name="Content Placeholder 2">
            <a:extLst>
              <a:ext uri="{FF2B5EF4-FFF2-40B4-BE49-F238E27FC236}">
                <a16:creationId xmlns:a16="http://schemas.microsoft.com/office/drawing/2014/main" id="{78C647A4-E7BA-4B4E-BE62-CB915026A925}"/>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Chain of responsibility</a:t>
            </a:r>
            <a:r>
              <a:rPr lang="en-US" sz="2200" dirty="0">
                <a:latin typeface="Times New Roman" panose="02020603050405020304" pitchFamily="18" charset="0"/>
                <a:cs typeface="Times New Roman" panose="02020603050405020304" pitchFamily="18" charset="0"/>
              </a:rPr>
              <a:t> delegates commands to a chain of processing objects.</a:t>
            </a:r>
          </a:p>
          <a:p>
            <a:r>
              <a:rPr lang="en-US" sz="2200" b="1" dirty="0">
                <a:latin typeface="Times New Roman" panose="02020603050405020304" pitchFamily="18" charset="0"/>
                <a:cs typeface="Times New Roman" panose="02020603050405020304" pitchFamily="18" charset="0"/>
              </a:rPr>
              <a:t> Command</a:t>
            </a:r>
            <a:r>
              <a:rPr lang="en-US" sz="2200" dirty="0">
                <a:latin typeface="Times New Roman" panose="02020603050405020304" pitchFamily="18" charset="0"/>
                <a:cs typeface="Times New Roman" panose="02020603050405020304" pitchFamily="18" charset="0"/>
              </a:rPr>
              <a:t> creates objects which encapsulate actions and parameters.</a:t>
            </a:r>
          </a:p>
          <a:p>
            <a:r>
              <a:rPr lang="en-US" sz="2200" b="1" dirty="0">
                <a:latin typeface="Times New Roman" panose="02020603050405020304" pitchFamily="18" charset="0"/>
                <a:cs typeface="Times New Roman" panose="02020603050405020304" pitchFamily="18" charset="0"/>
              </a:rPr>
              <a:t> Interpreter</a:t>
            </a:r>
            <a:r>
              <a:rPr lang="en-US" sz="2200" dirty="0">
                <a:latin typeface="Times New Roman" panose="02020603050405020304" pitchFamily="18" charset="0"/>
                <a:cs typeface="Times New Roman" panose="02020603050405020304" pitchFamily="18" charset="0"/>
              </a:rPr>
              <a:t> implements a specialized language.</a:t>
            </a:r>
          </a:p>
          <a:p>
            <a:r>
              <a:rPr lang="en-US" sz="2200" b="1" dirty="0">
                <a:latin typeface="Times New Roman" panose="02020603050405020304" pitchFamily="18" charset="0"/>
                <a:cs typeface="Times New Roman" panose="02020603050405020304" pitchFamily="18" charset="0"/>
              </a:rPr>
              <a:t> Iterator</a:t>
            </a:r>
            <a:r>
              <a:rPr lang="en-US" sz="2200" dirty="0">
                <a:latin typeface="Times New Roman" panose="02020603050405020304" pitchFamily="18" charset="0"/>
                <a:cs typeface="Times New Roman" panose="02020603050405020304" pitchFamily="18" charset="0"/>
              </a:rPr>
              <a:t> accesses the elements of an object sequentially without exposing its underlying representation.</a:t>
            </a:r>
          </a:p>
          <a:p>
            <a:r>
              <a:rPr lang="en-US" sz="2200" b="1" dirty="0">
                <a:latin typeface="Times New Roman" panose="02020603050405020304" pitchFamily="18" charset="0"/>
                <a:cs typeface="Times New Roman" panose="02020603050405020304" pitchFamily="18" charset="0"/>
              </a:rPr>
              <a:t> Mediator</a:t>
            </a:r>
            <a:r>
              <a:rPr lang="en-US" sz="2200" dirty="0">
                <a:latin typeface="Times New Roman" panose="02020603050405020304" pitchFamily="18" charset="0"/>
                <a:cs typeface="Times New Roman" panose="02020603050405020304" pitchFamily="18" charset="0"/>
              </a:rPr>
              <a:t> allows loose coupling between classes by being the only class that has detailed knowledge of their methods.</a:t>
            </a:r>
          </a:p>
          <a:p>
            <a:r>
              <a:rPr lang="en-US" sz="2200" b="1" dirty="0">
                <a:latin typeface="Times New Roman" panose="02020603050405020304" pitchFamily="18" charset="0"/>
                <a:cs typeface="Times New Roman" panose="02020603050405020304" pitchFamily="18" charset="0"/>
              </a:rPr>
              <a:t> Memento</a:t>
            </a:r>
            <a:r>
              <a:rPr lang="en-US" sz="2200" dirty="0">
                <a:latin typeface="Times New Roman" panose="02020603050405020304" pitchFamily="18" charset="0"/>
                <a:cs typeface="Times New Roman" panose="02020603050405020304" pitchFamily="18" charset="0"/>
              </a:rPr>
              <a:t> provides the ability to restore an object to its previous state (undo).</a:t>
            </a:r>
          </a:p>
          <a:p>
            <a:endParaRPr lang="en-US" sz="22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55978DC-5E89-5446-B846-45B296DF8D22}"/>
              </a:ext>
            </a:extLst>
          </p:cNvPr>
          <p:cNvSpPr>
            <a:spLocks noGrp="1"/>
          </p:cNvSpPr>
          <p:nvPr>
            <p:ph type="sldNum" sz="quarter" idx="12"/>
          </p:nvPr>
        </p:nvSpPr>
        <p:spPr/>
        <p:txBody>
          <a:bodyPr/>
          <a:lstStyle/>
          <a:p>
            <a:fld id="{7DC1BBB0-96F0-4077-A278-0F3FB5C104D3}" type="slidenum">
              <a:rPr lang="en-US" smtClean="0"/>
              <a:pPr/>
              <a:t>11</a:t>
            </a:fld>
            <a:endParaRPr lang="en-US"/>
          </a:p>
        </p:txBody>
      </p:sp>
    </p:spTree>
    <p:extLst>
      <p:ext uri="{BB962C8B-B14F-4D97-AF65-F5344CB8AC3E}">
        <p14:creationId xmlns:p14="http://schemas.microsoft.com/office/powerpoint/2010/main" val="79772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6D3C-2DEE-9C43-BAB1-2F955C2A1956}"/>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Behavioral patterns</a:t>
            </a:r>
          </a:p>
        </p:txBody>
      </p:sp>
      <p:sp>
        <p:nvSpPr>
          <p:cNvPr id="3" name="Content Placeholder 2">
            <a:extLst>
              <a:ext uri="{FF2B5EF4-FFF2-40B4-BE49-F238E27FC236}">
                <a16:creationId xmlns:a16="http://schemas.microsoft.com/office/drawing/2014/main" id="{78C647A4-E7BA-4B4E-BE62-CB915026A925}"/>
              </a:ext>
            </a:extLst>
          </p:cNvPr>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 Observer</a:t>
            </a:r>
            <a:r>
              <a:rPr lang="en-US" sz="2200" dirty="0">
                <a:latin typeface="Times New Roman" panose="02020603050405020304" pitchFamily="18" charset="0"/>
                <a:cs typeface="Times New Roman" panose="02020603050405020304" pitchFamily="18" charset="0"/>
              </a:rPr>
              <a:t> is a publish/subscribe pattern which allows a number of observer objects to see an event.</a:t>
            </a:r>
          </a:p>
          <a:p>
            <a:r>
              <a:rPr lang="en-US" sz="2200" b="1" dirty="0">
                <a:latin typeface="Times New Roman" panose="02020603050405020304" pitchFamily="18" charset="0"/>
                <a:cs typeface="Times New Roman" panose="02020603050405020304" pitchFamily="18" charset="0"/>
              </a:rPr>
              <a:t> State</a:t>
            </a:r>
            <a:r>
              <a:rPr lang="en-US" sz="2200" dirty="0">
                <a:latin typeface="Times New Roman" panose="02020603050405020304" pitchFamily="18" charset="0"/>
                <a:cs typeface="Times New Roman" panose="02020603050405020304" pitchFamily="18" charset="0"/>
              </a:rPr>
              <a:t> allows an object to alter its behavior when its internal state changes.</a:t>
            </a:r>
          </a:p>
          <a:p>
            <a:r>
              <a:rPr lang="en-US" sz="2200" b="1" dirty="0">
                <a:latin typeface="Times New Roman" panose="02020603050405020304" pitchFamily="18" charset="0"/>
                <a:cs typeface="Times New Roman" panose="02020603050405020304" pitchFamily="18" charset="0"/>
              </a:rPr>
              <a:t> Strategy</a:t>
            </a:r>
            <a:r>
              <a:rPr lang="en-US" sz="2200" dirty="0">
                <a:latin typeface="Times New Roman" panose="02020603050405020304" pitchFamily="18" charset="0"/>
                <a:cs typeface="Times New Roman" panose="02020603050405020304" pitchFamily="18" charset="0"/>
              </a:rPr>
              <a:t> allows one of a family of algorithms to be selected on-the-fly at runtime.</a:t>
            </a:r>
          </a:p>
          <a:p>
            <a:r>
              <a:rPr lang="en-US" sz="2200" b="1" dirty="0">
                <a:latin typeface="Times New Roman" panose="02020603050405020304" pitchFamily="18" charset="0"/>
                <a:cs typeface="Times New Roman" panose="02020603050405020304" pitchFamily="18" charset="0"/>
              </a:rPr>
              <a:t> Template</a:t>
            </a:r>
            <a:r>
              <a:rPr lang="en-US" sz="2200" dirty="0">
                <a:latin typeface="Times New Roman" panose="02020603050405020304" pitchFamily="18" charset="0"/>
                <a:cs typeface="Times New Roman" panose="02020603050405020304" pitchFamily="18" charset="0"/>
              </a:rPr>
              <a:t> method defines the skeleton of an algorithm as an abstract class, allowing its subclasses to provide concrete behavior.</a:t>
            </a:r>
          </a:p>
          <a:p>
            <a:r>
              <a:rPr lang="en-US" sz="2200" b="1" dirty="0">
                <a:latin typeface="Times New Roman" panose="02020603050405020304" pitchFamily="18" charset="0"/>
                <a:cs typeface="Times New Roman" panose="02020603050405020304" pitchFamily="18" charset="0"/>
              </a:rPr>
              <a:t> Visitor</a:t>
            </a:r>
            <a:r>
              <a:rPr lang="en-US" sz="2200" dirty="0">
                <a:latin typeface="Times New Roman" panose="02020603050405020304" pitchFamily="18" charset="0"/>
                <a:cs typeface="Times New Roman" panose="02020603050405020304" pitchFamily="18" charset="0"/>
              </a:rPr>
              <a:t> separates an algorithm from an object structure by moving the hierarchy of methods into one object.</a:t>
            </a:r>
          </a:p>
        </p:txBody>
      </p:sp>
      <p:sp>
        <p:nvSpPr>
          <p:cNvPr id="5" name="Slide Number Placeholder 4">
            <a:extLst>
              <a:ext uri="{FF2B5EF4-FFF2-40B4-BE49-F238E27FC236}">
                <a16:creationId xmlns:a16="http://schemas.microsoft.com/office/drawing/2014/main" id="{455978DC-5E89-5446-B846-45B296DF8D22}"/>
              </a:ext>
            </a:extLst>
          </p:cNvPr>
          <p:cNvSpPr>
            <a:spLocks noGrp="1"/>
          </p:cNvSpPr>
          <p:nvPr>
            <p:ph type="sldNum" sz="quarter" idx="12"/>
          </p:nvPr>
        </p:nvSpPr>
        <p:spPr/>
        <p:txBody>
          <a:bodyPr/>
          <a:lstStyle/>
          <a:p>
            <a:fld id="{7DC1BBB0-96F0-4077-A278-0F3FB5C104D3}" type="slidenum">
              <a:rPr lang="en-US" smtClean="0"/>
              <a:pPr/>
              <a:t>12</a:t>
            </a:fld>
            <a:endParaRPr lang="en-US"/>
          </a:p>
        </p:txBody>
      </p:sp>
    </p:spTree>
    <p:extLst>
      <p:ext uri="{BB962C8B-B14F-4D97-AF65-F5344CB8AC3E}">
        <p14:creationId xmlns:p14="http://schemas.microsoft.com/office/powerpoint/2010/main" val="212990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a:latin typeface="Times New Roman" panose="02020603050405020304" pitchFamily="18" charset="0"/>
                <a:cs typeface="Times New Roman" panose="02020603050405020304" pitchFamily="18" charset="0"/>
              </a:rPr>
              <a:t>Design pattern space </a:t>
            </a:r>
          </a:p>
        </p:txBody>
      </p:sp>
      <p:pic>
        <p:nvPicPr>
          <p:cNvPr id="4" name="Content Placeholder 3"/>
          <p:cNvPicPr>
            <a:picLocks noGrp="1" noChangeAspect="1"/>
          </p:cNvPicPr>
          <p:nvPr>
            <p:ph idx="1"/>
          </p:nvPr>
        </p:nvPicPr>
        <p:blipFill>
          <a:blip r:embed="rId2"/>
          <a:stretch>
            <a:fillRect/>
          </a:stretch>
        </p:blipFill>
        <p:spPr>
          <a:xfrm>
            <a:off x="1074124" y="1649895"/>
            <a:ext cx="9575044" cy="4263887"/>
          </a:xfrm>
          <a:prstGeom prst="rect">
            <a:avLst/>
          </a:prstGeom>
        </p:spPr>
      </p:pic>
    </p:spTree>
    <p:extLst>
      <p:ext uri="{BB962C8B-B14F-4D97-AF65-F5344CB8AC3E}">
        <p14:creationId xmlns:p14="http://schemas.microsoft.com/office/powerpoint/2010/main" val="5884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a:latin typeface="Times New Roman" panose="02020603050405020304" pitchFamily="18" charset="0"/>
                <a:cs typeface="Times New Roman" panose="02020603050405020304" pitchFamily="18" charset="0"/>
              </a:rPr>
              <a:t>How to Select a Design Pattern </a:t>
            </a:r>
          </a:p>
        </p:txBody>
      </p:sp>
      <p:sp>
        <p:nvSpPr>
          <p:cNvPr id="3" name="Content Placeholder 2"/>
          <p:cNvSpPr>
            <a:spLocks noGrp="1"/>
          </p:cNvSpPr>
          <p:nvPr>
            <p:ph idx="1"/>
          </p:nvPr>
        </p:nvSpPr>
        <p:spPr/>
        <p:txBody>
          <a:bodyPr/>
          <a:lstStyle/>
          <a:p>
            <a:r>
              <a:rPr lang="en-US"/>
              <a:t>Consider howdesign patterns solve design problems</a:t>
            </a:r>
            <a:r>
              <a:rPr lang="en-US" smtClean="0"/>
              <a:t>.</a:t>
            </a:r>
          </a:p>
          <a:p>
            <a:r>
              <a:rPr lang="en-US"/>
              <a:t>Scan Intent </a:t>
            </a:r>
            <a:r>
              <a:rPr lang="en-US" smtClean="0"/>
              <a:t>sections</a:t>
            </a:r>
          </a:p>
          <a:p>
            <a:r>
              <a:rPr lang="en-US"/>
              <a:t>Study how patterns </a:t>
            </a:r>
            <a:r>
              <a:rPr lang="en-US" smtClean="0"/>
              <a:t>interrelate</a:t>
            </a:r>
          </a:p>
          <a:p>
            <a:r>
              <a:rPr lang="en-US"/>
              <a:t>Study patterns of like </a:t>
            </a:r>
            <a:r>
              <a:rPr lang="en-US" smtClean="0"/>
              <a:t>purpose</a:t>
            </a:r>
          </a:p>
          <a:p>
            <a:r>
              <a:rPr lang="en-US"/>
              <a:t>Examine a cause of redesign </a:t>
            </a:r>
            <a:endParaRPr lang="en-US" smtClean="0"/>
          </a:p>
          <a:p>
            <a:r>
              <a:rPr lang="en-US"/>
              <a:t>Consider what should be variable in your design </a:t>
            </a:r>
            <a:br>
              <a:rPr lang="en-US"/>
            </a:br>
            <a:r>
              <a:rPr lang="en-US"/>
              <a:t/>
            </a:r>
            <a:br>
              <a:rPr lang="en-US"/>
            </a:br>
            <a:endParaRPr lang="en-US"/>
          </a:p>
        </p:txBody>
      </p:sp>
    </p:spTree>
    <p:extLst>
      <p:ext uri="{BB962C8B-B14F-4D97-AF65-F5344CB8AC3E}">
        <p14:creationId xmlns:p14="http://schemas.microsoft.com/office/powerpoint/2010/main" val="426409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a:latin typeface="Times New Roman" panose="02020603050405020304" pitchFamily="18" charset="0"/>
                <a:cs typeface="Times New Roman" panose="02020603050405020304" pitchFamily="18" charset="0"/>
              </a:rPr>
              <a:t>Pattern Structure Template</a:t>
            </a:r>
          </a:p>
        </p:txBody>
      </p:sp>
      <p:sp>
        <p:nvSpPr>
          <p:cNvPr id="3" name="Content Placeholder 2"/>
          <p:cNvSpPr>
            <a:spLocks noGrp="1"/>
          </p:cNvSpPr>
          <p:nvPr>
            <p:ph idx="1"/>
          </p:nvPr>
        </p:nvSpPr>
        <p:spPr/>
        <p:txBody>
          <a:bodyPr>
            <a:normAutofit/>
          </a:bodyPr>
          <a:lstStyle/>
          <a:p>
            <a:pPr marL="0" indent="0">
              <a:lnSpc>
                <a:spcPct val="100000"/>
              </a:lnSpc>
              <a:buNone/>
            </a:pPr>
            <a:r>
              <a:rPr lang="en-US"/>
              <a:t>Each pattern follows a standard structure:</a:t>
            </a:r>
          </a:p>
          <a:p>
            <a:pPr lvl="1">
              <a:lnSpc>
                <a:spcPct val="100000"/>
              </a:lnSpc>
            </a:pPr>
            <a:r>
              <a:rPr lang="en-US" sz="2000" b="1">
                <a:latin typeface="Times New Roman" panose="02020603050405020304" pitchFamily="18" charset="0"/>
                <a:cs typeface="Times New Roman" panose="02020603050405020304" pitchFamily="18" charset="0"/>
              </a:rPr>
              <a:t>Pattern Name &amp; Type</a:t>
            </a:r>
            <a:endParaRPr lang="en-US" sz="2000">
              <a:latin typeface="Times New Roman" panose="02020603050405020304" pitchFamily="18" charset="0"/>
              <a:cs typeface="Times New Roman" panose="02020603050405020304" pitchFamily="18" charset="0"/>
            </a:endParaRPr>
          </a:p>
          <a:p>
            <a:pPr lvl="1">
              <a:lnSpc>
                <a:spcPct val="100000"/>
              </a:lnSpc>
            </a:pPr>
            <a:r>
              <a:rPr lang="en-US" sz="2000" b="1">
                <a:latin typeface="Times New Roman" panose="02020603050405020304" pitchFamily="18" charset="0"/>
                <a:cs typeface="Times New Roman" panose="02020603050405020304" pitchFamily="18" charset="0"/>
              </a:rPr>
              <a:t>Intent</a:t>
            </a:r>
            <a:r>
              <a:rPr lang="en-US" sz="2000">
                <a:latin typeface="Times New Roman" panose="02020603050405020304" pitchFamily="18" charset="0"/>
                <a:cs typeface="Times New Roman" panose="02020603050405020304" pitchFamily="18" charset="0"/>
              </a:rPr>
              <a:t> – What does it do?</a:t>
            </a:r>
          </a:p>
          <a:p>
            <a:pPr lvl="1">
              <a:lnSpc>
                <a:spcPct val="100000"/>
              </a:lnSpc>
            </a:pPr>
            <a:r>
              <a:rPr lang="en-US" sz="2000" b="1">
                <a:latin typeface="Times New Roman" panose="02020603050405020304" pitchFamily="18" charset="0"/>
                <a:cs typeface="Times New Roman" panose="02020603050405020304" pitchFamily="18" charset="0"/>
              </a:rPr>
              <a:t>Motivation</a:t>
            </a:r>
            <a:r>
              <a:rPr lang="en-US" sz="2000">
                <a:latin typeface="Times New Roman" panose="02020603050405020304" pitchFamily="18" charset="0"/>
                <a:cs typeface="Times New Roman" panose="02020603050405020304" pitchFamily="18" charset="0"/>
              </a:rPr>
              <a:t> – Why is it needed?</a:t>
            </a:r>
          </a:p>
          <a:p>
            <a:pPr lvl="1">
              <a:lnSpc>
                <a:spcPct val="100000"/>
              </a:lnSpc>
            </a:pPr>
            <a:r>
              <a:rPr lang="en-US" sz="2000" b="1">
                <a:latin typeface="Times New Roman" panose="02020603050405020304" pitchFamily="18" charset="0"/>
                <a:cs typeface="Times New Roman" panose="02020603050405020304" pitchFamily="18" charset="0"/>
              </a:rPr>
              <a:t>Structure</a:t>
            </a:r>
            <a:r>
              <a:rPr lang="en-US" sz="2000">
                <a:latin typeface="Times New Roman" panose="02020603050405020304" pitchFamily="18" charset="0"/>
                <a:cs typeface="Times New Roman" panose="02020603050405020304" pitchFamily="18" charset="0"/>
              </a:rPr>
              <a:t> – UML class/object diagram</a:t>
            </a:r>
          </a:p>
          <a:p>
            <a:pPr lvl="1">
              <a:lnSpc>
                <a:spcPct val="100000"/>
              </a:lnSpc>
            </a:pPr>
            <a:r>
              <a:rPr lang="en-US" sz="2000" b="1">
                <a:latin typeface="Times New Roman" panose="02020603050405020304" pitchFamily="18" charset="0"/>
                <a:cs typeface="Times New Roman" panose="02020603050405020304" pitchFamily="18" charset="0"/>
              </a:rPr>
              <a:t>Participants</a:t>
            </a:r>
            <a:r>
              <a:rPr lang="en-US" sz="2000">
                <a:latin typeface="Times New Roman" panose="02020603050405020304" pitchFamily="18" charset="0"/>
                <a:cs typeface="Times New Roman" panose="02020603050405020304" pitchFamily="18" charset="0"/>
              </a:rPr>
              <a:t> – Key classes/objects</a:t>
            </a:r>
          </a:p>
          <a:p>
            <a:pPr lvl="1">
              <a:lnSpc>
                <a:spcPct val="100000"/>
              </a:lnSpc>
            </a:pPr>
            <a:r>
              <a:rPr lang="en-US" sz="2000" b="1">
                <a:latin typeface="Times New Roman" panose="02020603050405020304" pitchFamily="18" charset="0"/>
                <a:cs typeface="Times New Roman" panose="02020603050405020304" pitchFamily="18" charset="0"/>
              </a:rPr>
              <a:t>Collaborations</a:t>
            </a:r>
            <a:r>
              <a:rPr lang="en-US" sz="2000">
                <a:latin typeface="Times New Roman" panose="02020603050405020304" pitchFamily="18" charset="0"/>
                <a:cs typeface="Times New Roman" panose="02020603050405020304" pitchFamily="18" charset="0"/>
              </a:rPr>
              <a:t> – How they interact</a:t>
            </a:r>
          </a:p>
          <a:p>
            <a:pPr lvl="1">
              <a:lnSpc>
                <a:spcPct val="100000"/>
              </a:lnSpc>
            </a:pPr>
            <a:r>
              <a:rPr lang="en-US" sz="2000" b="1">
                <a:latin typeface="Times New Roman" panose="02020603050405020304" pitchFamily="18" charset="0"/>
                <a:cs typeface="Times New Roman" panose="02020603050405020304" pitchFamily="18" charset="0"/>
              </a:rPr>
              <a:t>Consequences</a:t>
            </a:r>
            <a:r>
              <a:rPr lang="en-US" sz="2000">
                <a:latin typeface="Times New Roman" panose="02020603050405020304" pitchFamily="18" charset="0"/>
                <a:cs typeface="Times New Roman" panose="02020603050405020304" pitchFamily="18" charset="0"/>
              </a:rPr>
              <a:t> – Pros &amp; cons</a:t>
            </a:r>
          </a:p>
          <a:p>
            <a:pPr lvl="1">
              <a:lnSpc>
                <a:spcPct val="100000"/>
              </a:lnSpc>
            </a:pPr>
            <a:r>
              <a:rPr lang="en-US" sz="2000" b="1">
                <a:latin typeface="Times New Roman" panose="02020603050405020304" pitchFamily="18" charset="0"/>
                <a:cs typeface="Times New Roman" panose="02020603050405020304" pitchFamily="18" charset="0"/>
              </a:rPr>
              <a:t>Sample Code</a:t>
            </a:r>
            <a:r>
              <a:rPr lang="en-US" sz="2000">
                <a:latin typeface="Times New Roman" panose="02020603050405020304" pitchFamily="18" charset="0"/>
                <a:cs typeface="Times New Roman" panose="02020603050405020304" pitchFamily="18" charset="0"/>
              </a:rPr>
              <a:t> – In C++ or Smalltalk</a:t>
            </a:r>
          </a:p>
          <a:p>
            <a:pPr lvl="1">
              <a:lnSpc>
                <a:spcPct val="100000"/>
              </a:lnSpc>
            </a:pPr>
            <a:r>
              <a:rPr lang="en-US" sz="2000" b="1">
                <a:latin typeface="Times New Roman" panose="02020603050405020304" pitchFamily="18" charset="0"/>
                <a:cs typeface="Times New Roman" panose="02020603050405020304" pitchFamily="18" charset="0"/>
              </a:rPr>
              <a:t>Known Uses</a:t>
            </a:r>
            <a:r>
              <a:rPr lang="en-US" sz="2000">
                <a:latin typeface="Times New Roman" panose="02020603050405020304" pitchFamily="18" charset="0"/>
                <a:cs typeface="Times New Roman" panose="02020603050405020304" pitchFamily="18" charset="0"/>
              </a:rPr>
              <a:t> – Real-world examples</a:t>
            </a:r>
          </a:p>
          <a:p>
            <a:pPr>
              <a:lnSpc>
                <a:spcPct val="100000"/>
              </a:lnSpc>
            </a:pPr>
            <a:endParaRPr lang="en-US"/>
          </a:p>
        </p:txBody>
      </p:sp>
    </p:spTree>
    <p:extLst>
      <p:ext uri="{BB962C8B-B14F-4D97-AF65-F5344CB8AC3E}">
        <p14:creationId xmlns:p14="http://schemas.microsoft.com/office/powerpoint/2010/main" val="40784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t>Design Pattern Catalog</a:t>
            </a:r>
            <a:r>
              <a:rPr lang="en-US"/>
              <a:t> </a:t>
            </a:r>
            <a:br>
              <a:rPr lang="en-US"/>
            </a:br>
            <a:endParaRPr lang="en-US"/>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141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34109" y="2276060"/>
            <a:ext cx="10096500" cy="1271629"/>
          </a:xfrm>
        </p:spPr>
        <p:txBody>
          <a:bodyPr>
            <a:normAutofit fontScale="90000"/>
          </a:bodyPr>
          <a:lstStyle/>
          <a:p>
            <a:pPr algn="ctr"/>
            <a:r>
              <a:rPr lang="en-US" smtClean="0"/>
              <a:t/>
            </a:r>
            <a:br>
              <a:rPr lang="en-US" smtClean="0"/>
            </a:br>
            <a:r>
              <a:rPr lang="en-US" smtClean="0"/>
              <a:t/>
            </a:r>
            <a:br>
              <a:rPr lang="en-US" smtClean="0"/>
            </a:br>
            <a:r>
              <a:rPr lang="en-US" b="1">
                <a:latin typeface="Times New Roman" panose="02020603050405020304" pitchFamily="18" charset="0"/>
                <a:cs typeface="Times New Roman" panose="02020603050405020304" pitchFamily="18" charset="0"/>
              </a:rPr>
              <a:t>Creational patterns</a:t>
            </a:r>
            <a:r>
              <a:rPr lang="en-US"/>
              <a:t/>
            </a:r>
            <a:br>
              <a:rPr lang="en-US"/>
            </a:br>
            <a:r>
              <a:rPr lang="en-US"/>
              <a:t/>
            </a:r>
            <a:br>
              <a:rPr lang="en-US"/>
            </a:br>
            <a:endParaRPr lang="en-US"/>
          </a:p>
        </p:txBody>
      </p:sp>
      <p:sp>
        <p:nvSpPr>
          <p:cNvPr id="5" name="Subtitle 3"/>
          <p:cNvSpPr>
            <a:spLocks noGrp="1"/>
          </p:cNvSpPr>
          <p:nvPr>
            <p:ph type="subTitle" idx="1"/>
          </p:nvPr>
        </p:nvSpPr>
        <p:spPr/>
        <p:txBody>
          <a:bodyPr>
            <a:normAutofit/>
          </a:bodyPr>
          <a:lstStyle/>
          <a:p>
            <a:endParaRPr lang="en-US" sz="2500"/>
          </a:p>
        </p:txBody>
      </p:sp>
    </p:spTree>
    <p:extLst>
      <p:ext uri="{BB962C8B-B14F-4D97-AF65-F5344CB8AC3E}">
        <p14:creationId xmlns:p14="http://schemas.microsoft.com/office/powerpoint/2010/main" val="83470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 FACTORY </a:t>
            </a:r>
          </a:p>
        </p:txBody>
      </p:sp>
      <p:sp>
        <p:nvSpPr>
          <p:cNvPr id="3" name="Content Placeholder 2"/>
          <p:cNvSpPr>
            <a:spLocks noGrp="1"/>
          </p:cNvSpPr>
          <p:nvPr>
            <p:ph idx="1"/>
          </p:nvPr>
        </p:nvSpPr>
        <p:spPr/>
        <p:txBody>
          <a:bodyPr/>
          <a:lstStyle/>
          <a:p>
            <a:r>
              <a:rPr lang="en-US" sz="2600" b="1">
                <a:latin typeface="Times New Roman" panose="02020603050405020304" pitchFamily="18" charset="0"/>
                <a:cs typeface="Times New Roman" panose="02020603050405020304" pitchFamily="18" charset="0"/>
              </a:rPr>
              <a:t>Intent</a:t>
            </a:r>
            <a:br>
              <a:rPr lang="en-US" sz="2600" b="1">
                <a:latin typeface="Times New Roman" panose="02020603050405020304" pitchFamily="18" charset="0"/>
                <a:cs typeface="Times New Roman" panose="02020603050405020304" pitchFamily="18" charset="0"/>
              </a:rPr>
            </a:br>
            <a:r>
              <a:rPr lang="en-US" sz="2600">
                <a:latin typeface="Times New Roman" panose="02020603050405020304" pitchFamily="18" charset="0"/>
                <a:cs typeface="Times New Roman" panose="02020603050405020304" pitchFamily="18" charset="0"/>
              </a:rPr>
              <a:t>Provide an interface for creating families of related or dependent objects </a:t>
            </a:r>
            <a:r>
              <a:rPr lang="en-US" sz="2600" smtClean="0">
                <a:latin typeface="Times New Roman" panose="02020603050405020304" pitchFamily="18" charset="0"/>
                <a:cs typeface="Times New Roman" panose="02020603050405020304" pitchFamily="18" charset="0"/>
              </a:rPr>
              <a:t>without specifying </a:t>
            </a:r>
            <a:r>
              <a:rPr lang="en-US" sz="2600">
                <a:latin typeface="Times New Roman" panose="02020603050405020304" pitchFamily="18" charset="0"/>
                <a:cs typeface="Times New Roman" panose="02020603050405020304" pitchFamily="18" charset="0"/>
              </a:rPr>
              <a:t>their concrete classes. </a:t>
            </a:r>
            <a:endParaRPr lang="en-US" sz="2600" smtClean="0">
              <a:latin typeface="Times New Roman" panose="02020603050405020304" pitchFamily="18" charset="0"/>
              <a:cs typeface="Times New Roman" panose="02020603050405020304" pitchFamily="18" charset="0"/>
            </a:endParaRPr>
          </a:p>
          <a:p>
            <a:r>
              <a:rPr lang="en-US" sz="2600" b="1" smtClean="0">
                <a:latin typeface="Times New Roman" panose="02020603050405020304" pitchFamily="18" charset="0"/>
                <a:cs typeface="Times New Roman" panose="02020603050405020304" pitchFamily="18" charset="0"/>
              </a:rPr>
              <a:t>Motivation</a:t>
            </a:r>
          </a:p>
          <a:p>
            <a:pPr marL="288925" indent="0">
              <a:buNone/>
            </a:pPr>
            <a:r>
              <a:rPr lang="en-US" sz="2600">
                <a:latin typeface="Times New Roman" panose="02020603050405020304" pitchFamily="18" charset="0"/>
                <a:cs typeface="Times New Roman" panose="02020603050405020304" pitchFamily="18" charset="0"/>
              </a:rPr>
              <a:t>To support multiple look-and-feel standards without hard-coding UI components, the Abstract Factory pattern provides an interface for creating families of related widgets, allowing applications to remain independent of their concrete implementations.</a:t>
            </a:r>
            <a:r>
              <a:rPr lang="en-US" sz="2600" b="1">
                <a:latin typeface="Times New Roman" panose="02020603050405020304" pitchFamily="18" charset="0"/>
                <a:cs typeface="Times New Roman" panose="02020603050405020304" pitchFamily="18" charset="0"/>
              </a:rPr>
              <a:t/>
            </a:r>
            <a:br>
              <a:rPr lang="en-US" sz="2600" b="1">
                <a:latin typeface="Times New Roman" panose="02020603050405020304" pitchFamily="18" charset="0"/>
                <a:cs typeface="Times New Roman" panose="02020603050405020304" pitchFamily="18" charset="0"/>
              </a:rPr>
            </a:br>
            <a:r>
              <a:rPr lang="en-US"/>
              <a:t/>
            </a:r>
            <a:br>
              <a:rPr lang="en-US"/>
            </a:br>
            <a:endParaRPr lang="en-US"/>
          </a:p>
        </p:txBody>
      </p:sp>
    </p:spTree>
    <p:extLst>
      <p:ext uri="{BB962C8B-B14F-4D97-AF65-F5344CB8AC3E}">
        <p14:creationId xmlns:p14="http://schemas.microsoft.com/office/powerpoint/2010/main" val="23793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 FACTORY </a:t>
            </a:r>
          </a:p>
        </p:txBody>
      </p:sp>
      <p:pic>
        <p:nvPicPr>
          <p:cNvPr id="4" name="Content Placeholder 3"/>
          <p:cNvPicPr>
            <a:picLocks noGrp="1" noChangeAspect="1"/>
          </p:cNvPicPr>
          <p:nvPr>
            <p:ph idx="1"/>
          </p:nvPr>
        </p:nvPicPr>
        <p:blipFill>
          <a:blip r:embed="rId2"/>
          <a:stretch>
            <a:fillRect/>
          </a:stretch>
        </p:blipFill>
        <p:spPr>
          <a:xfrm>
            <a:off x="1589540" y="1277352"/>
            <a:ext cx="5451544" cy="2818739"/>
          </a:xfrm>
          <a:prstGeom prst="rect">
            <a:avLst/>
          </a:prstGeom>
        </p:spPr>
      </p:pic>
      <p:sp>
        <p:nvSpPr>
          <p:cNvPr id="5" name="Rectangle 4"/>
          <p:cNvSpPr/>
          <p:nvPr/>
        </p:nvSpPr>
        <p:spPr>
          <a:xfrm>
            <a:off x="380551" y="1345756"/>
            <a:ext cx="1129476" cy="369332"/>
          </a:xfrm>
          <a:prstGeom prst="rect">
            <a:avLst/>
          </a:prstGeom>
        </p:spPr>
        <p:txBody>
          <a:bodyPr wrap="none">
            <a:spAutoFit/>
          </a:bodyPr>
          <a:lstStyle/>
          <a:p>
            <a:r>
              <a:rPr lang="en-US" b="1">
                <a:latin typeface="Times New Roman" panose="02020603050405020304" pitchFamily="18" charset="0"/>
                <a:cs typeface="Times New Roman" panose="02020603050405020304" pitchFamily="18" charset="0"/>
              </a:rPr>
              <a:t>Structure</a:t>
            </a:r>
            <a:endParaRPr lang="en-US"/>
          </a:p>
        </p:txBody>
      </p:sp>
      <p:pic>
        <p:nvPicPr>
          <p:cNvPr id="6" name="Picture 5"/>
          <p:cNvPicPr>
            <a:picLocks noChangeAspect="1"/>
          </p:cNvPicPr>
          <p:nvPr/>
        </p:nvPicPr>
        <p:blipFill>
          <a:blip r:embed="rId3"/>
          <a:stretch>
            <a:fillRect/>
          </a:stretch>
        </p:blipFill>
        <p:spPr>
          <a:xfrm>
            <a:off x="6134998" y="3816627"/>
            <a:ext cx="5697446" cy="2760776"/>
          </a:xfrm>
          <a:prstGeom prst="rect">
            <a:avLst/>
          </a:prstGeom>
        </p:spPr>
      </p:pic>
    </p:spTree>
    <p:extLst>
      <p:ext uri="{BB962C8B-B14F-4D97-AF65-F5344CB8AC3E}">
        <p14:creationId xmlns:p14="http://schemas.microsoft.com/office/powerpoint/2010/main" val="197085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normAutofit/>
          </a:bodyPr>
          <a:lstStyle/>
          <a:p>
            <a:r>
              <a:rPr lang="en-US" altLang="en-US" sz="2500" b="1">
                <a:solidFill>
                  <a:schemeClr val="tx1">
                    <a:lumMod val="50000"/>
                  </a:schemeClr>
                </a:solidFill>
                <a:latin typeface="Times New Roman" panose="02020603050405020304" pitchFamily="18" charset="0"/>
                <a:cs typeface="Times New Roman" panose="02020603050405020304" pitchFamily="18" charset="0"/>
              </a:rPr>
              <a:t>What are Design Patterns</a:t>
            </a:r>
            <a:r>
              <a:rPr lang="en-US" altLang="en-US" sz="2500" b="1" smtClean="0">
                <a:solidFill>
                  <a:schemeClr val="tx1">
                    <a:lumMod val="50000"/>
                  </a:schemeClr>
                </a:solidFill>
                <a:latin typeface="Times New Roman" panose="02020603050405020304" pitchFamily="18" charset="0"/>
                <a:cs typeface="Times New Roman" panose="02020603050405020304" pitchFamily="18" charset="0"/>
              </a:rPr>
              <a:t>?</a:t>
            </a:r>
          </a:p>
          <a:p>
            <a:r>
              <a:rPr lang="en-US" altLang="en-US" sz="2500" b="1">
                <a:solidFill>
                  <a:schemeClr val="tx1">
                    <a:lumMod val="50000"/>
                  </a:schemeClr>
                </a:solidFill>
                <a:latin typeface="Times New Roman" panose="02020603050405020304" pitchFamily="18" charset="0"/>
                <a:cs typeface="Times New Roman" panose="02020603050405020304" pitchFamily="18" charset="0"/>
              </a:rPr>
              <a:t>Why use Design Patterns</a:t>
            </a:r>
            <a:r>
              <a:rPr lang="en-US" altLang="en-US" sz="2500" b="1" smtClean="0">
                <a:solidFill>
                  <a:schemeClr val="tx1">
                    <a:lumMod val="50000"/>
                  </a:schemeClr>
                </a:solidFill>
                <a:latin typeface="Times New Roman" panose="02020603050405020304" pitchFamily="18" charset="0"/>
                <a:cs typeface="Times New Roman" panose="02020603050405020304" pitchFamily="18" charset="0"/>
              </a:rPr>
              <a:t>?</a:t>
            </a:r>
          </a:p>
          <a:p>
            <a:r>
              <a:rPr lang="en-US" altLang="en-US" sz="2500" b="1">
                <a:solidFill>
                  <a:schemeClr val="tx1">
                    <a:lumMod val="50000"/>
                  </a:schemeClr>
                </a:solidFill>
                <a:latin typeface="Times New Roman" panose="02020603050405020304" pitchFamily="18" charset="0"/>
                <a:cs typeface="Times New Roman" panose="02020603050405020304" pitchFamily="18" charset="0"/>
              </a:rPr>
              <a:t>Elements of a Design </a:t>
            </a:r>
            <a:r>
              <a:rPr lang="en-US" altLang="en-US" sz="2500" b="1" smtClean="0">
                <a:solidFill>
                  <a:schemeClr val="tx1">
                    <a:lumMod val="50000"/>
                  </a:schemeClr>
                </a:solidFill>
                <a:latin typeface="Times New Roman" panose="02020603050405020304" pitchFamily="18" charset="0"/>
                <a:cs typeface="Times New Roman" panose="02020603050405020304" pitchFamily="18" charset="0"/>
              </a:rPr>
              <a:t>Pattern</a:t>
            </a:r>
          </a:p>
          <a:p>
            <a:r>
              <a:rPr lang="en-US" altLang="en-US" sz="2500" b="1">
                <a:solidFill>
                  <a:schemeClr val="tx1">
                    <a:lumMod val="50000"/>
                  </a:schemeClr>
                </a:solidFill>
                <a:latin typeface="Times New Roman" panose="02020603050405020304" pitchFamily="18" charset="0"/>
                <a:cs typeface="Times New Roman" panose="02020603050405020304" pitchFamily="18" charset="0"/>
              </a:rPr>
              <a:t>Design Patterns Classification</a:t>
            </a:r>
            <a:endParaRPr lang="en-US" sz="2500" b="1"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 FACTORY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15344" y="1680189"/>
            <a:ext cx="7302491" cy="4257473"/>
          </a:xfrm>
          <a:prstGeom prst="rect">
            <a:avLst/>
          </a:prstGeom>
        </p:spPr>
      </p:pic>
    </p:spTree>
    <p:extLst>
      <p:ext uri="{BB962C8B-B14F-4D97-AF65-F5344CB8AC3E}">
        <p14:creationId xmlns:p14="http://schemas.microsoft.com/office/powerpoint/2010/main" val="374719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 FACTORY</a:t>
            </a:r>
          </a:p>
        </p:txBody>
      </p:sp>
      <p:pic>
        <p:nvPicPr>
          <p:cNvPr id="4" name="Content Placeholder 3"/>
          <p:cNvPicPr>
            <a:picLocks noGrp="1" noChangeAspect="1"/>
          </p:cNvPicPr>
          <p:nvPr>
            <p:ph idx="1"/>
          </p:nvPr>
        </p:nvPicPr>
        <p:blipFill>
          <a:blip r:embed="rId2"/>
          <a:stretch>
            <a:fillRect/>
          </a:stretch>
        </p:blipFill>
        <p:spPr>
          <a:xfrm>
            <a:off x="1104900" y="1782938"/>
            <a:ext cx="9635589" cy="2381558"/>
          </a:xfrm>
          <a:prstGeom prst="rect">
            <a:avLst/>
          </a:prstGeom>
        </p:spPr>
      </p:pic>
    </p:spTree>
    <p:extLst>
      <p:ext uri="{BB962C8B-B14F-4D97-AF65-F5344CB8AC3E}">
        <p14:creationId xmlns:p14="http://schemas.microsoft.com/office/powerpoint/2010/main" val="39504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BUILDER </a:t>
            </a:r>
          </a:p>
        </p:txBody>
      </p:sp>
      <p:sp>
        <p:nvSpPr>
          <p:cNvPr id="3" name="Content Placeholder 2"/>
          <p:cNvSpPr>
            <a:spLocks noGrp="1"/>
          </p:cNvSpPr>
          <p:nvPr>
            <p:ph idx="1"/>
          </p:nvPr>
        </p:nvSpPr>
        <p:spPr>
          <a:xfrm>
            <a:off x="1104900" y="1600199"/>
            <a:ext cx="9982200" cy="5257801"/>
          </a:xfrm>
        </p:spPr>
        <p:txBody>
          <a:bodyPr>
            <a:normAutofit/>
          </a:bodyPr>
          <a:lstStyle/>
          <a:p>
            <a:pPr algn="just"/>
            <a:r>
              <a:rPr lang="en-US" b="1" smtClean="0"/>
              <a:t>Intent</a:t>
            </a:r>
          </a:p>
          <a:p>
            <a:pPr marL="347663" indent="0" algn="just">
              <a:buNone/>
            </a:pPr>
            <a:r>
              <a:rPr lang="en-US"/>
              <a:t>Separate</a:t>
            </a:r>
            <a:r>
              <a:rPr lang="en-US" smtClean="0"/>
              <a:t> </a:t>
            </a:r>
            <a:r>
              <a:rPr lang="en-US"/>
              <a:t>the construction of a complex object from its representation so that the</a:t>
            </a:r>
            <a:br>
              <a:rPr lang="en-US"/>
            </a:br>
            <a:r>
              <a:rPr lang="en-US"/>
              <a:t>same construction process can create different representations </a:t>
            </a:r>
            <a:endParaRPr lang="en-US" smtClean="0"/>
          </a:p>
          <a:p>
            <a:pPr algn="just"/>
            <a:r>
              <a:rPr lang="en-US" b="1">
                <a:latin typeface="Times New Roman" panose="02020603050405020304" pitchFamily="18" charset="0"/>
                <a:cs typeface="Times New Roman" panose="02020603050405020304" pitchFamily="18" charset="0"/>
              </a:rPr>
              <a:t>Motivation</a:t>
            </a:r>
          </a:p>
          <a:p>
            <a:pPr marL="347663" indent="0" algn="just">
              <a:buNone/>
            </a:pPr>
            <a:r>
              <a:rPr lang="en-US"/>
              <a:t>A complex object that has multiple pluggable components of different types. A builder will provide a simple flexible way to build such object</a:t>
            </a:r>
            <a:r>
              <a:rPr lang="en-US" smtClean="0"/>
              <a:t>.</a:t>
            </a:r>
          </a:p>
          <a:p>
            <a:pPr marL="347663" indent="0" algn="just">
              <a:buNone/>
            </a:pPr>
            <a:r>
              <a:rPr lang="en-US"/>
              <a:t/>
            </a:r>
            <a:br>
              <a:rPr lang="en-US"/>
            </a:br>
            <a:endParaRPr lang="en-US"/>
          </a:p>
        </p:txBody>
      </p:sp>
    </p:spTree>
    <p:extLst>
      <p:ext uri="{BB962C8B-B14F-4D97-AF65-F5344CB8AC3E}">
        <p14:creationId xmlns:p14="http://schemas.microsoft.com/office/powerpoint/2010/main" val="16469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BUILDER </a:t>
            </a:r>
          </a:p>
        </p:txBody>
      </p:sp>
      <p:sp>
        <p:nvSpPr>
          <p:cNvPr id="3" name="Content Placeholder 2"/>
          <p:cNvSpPr>
            <a:spLocks noGrp="1"/>
          </p:cNvSpPr>
          <p:nvPr>
            <p:ph idx="1"/>
          </p:nvPr>
        </p:nvSpPr>
        <p:spPr/>
        <p:txBody>
          <a:bodyPr/>
          <a:lstStyle/>
          <a:p>
            <a:r>
              <a:rPr lang="en-US"/>
              <a:t>EX: To support multiple output formats, an RTFReader should be able to convert RTF documents into various representations like ASCII, TeX, or editable text widgets without changing its parsing logic. By applying the Builder pattern, the RTFReader (director) delegates the construction of the output to a TextConverter (builder), making it easy to extend with new formats through subclassing.</a:t>
            </a:r>
          </a:p>
          <a:p>
            <a:endParaRPr lang="en-US"/>
          </a:p>
        </p:txBody>
      </p:sp>
      <p:pic>
        <p:nvPicPr>
          <p:cNvPr id="4" name="Picture 3"/>
          <p:cNvPicPr>
            <a:picLocks noChangeAspect="1"/>
          </p:cNvPicPr>
          <p:nvPr/>
        </p:nvPicPr>
        <p:blipFill>
          <a:blip r:embed="rId2"/>
          <a:stretch>
            <a:fillRect/>
          </a:stretch>
        </p:blipFill>
        <p:spPr>
          <a:xfrm>
            <a:off x="4936010" y="3148699"/>
            <a:ext cx="5778797" cy="2806844"/>
          </a:xfrm>
          <a:prstGeom prst="rect">
            <a:avLst/>
          </a:prstGeom>
        </p:spPr>
      </p:pic>
    </p:spTree>
    <p:extLst>
      <p:ext uri="{BB962C8B-B14F-4D97-AF65-F5344CB8AC3E}">
        <p14:creationId xmlns:p14="http://schemas.microsoft.com/office/powerpoint/2010/main" val="415922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52778-D2AF-C547-8FA9-AEEAC94EE34B}"/>
              </a:ext>
            </a:extLst>
          </p:cNvPr>
          <p:cNvSpPr>
            <a:spLocks noGrp="1"/>
          </p:cNvSpPr>
          <p:nvPr>
            <p:ph type="title"/>
          </p:nvPr>
        </p:nvSpPr>
        <p:spPr/>
        <p:txBody>
          <a:bodyPr/>
          <a:lstStyle/>
          <a:p>
            <a:r>
              <a:rPr lang="en-US"/>
              <a:t>BUILDER </a:t>
            </a:r>
            <a:endParaRPr lang="en-US" dirty="0"/>
          </a:p>
        </p:txBody>
      </p:sp>
      <p:sp>
        <p:nvSpPr>
          <p:cNvPr id="3" name="Content Placeholder 2">
            <a:extLst>
              <a:ext uri="{FF2B5EF4-FFF2-40B4-BE49-F238E27FC236}">
                <a16:creationId xmlns:a16="http://schemas.microsoft.com/office/drawing/2014/main" id="{D235D711-3022-C14F-9C55-CDD51EA5040B}"/>
              </a:ext>
            </a:extLst>
          </p:cNvPr>
          <p:cNvSpPr>
            <a:spLocks noGrp="1"/>
          </p:cNvSpPr>
          <p:nvPr>
            <p:ph idx="1"/>
          </p:nvPr>
        </p:nvSpPr>
        <p:spPr>
          <a:xfrm>
            <a:off x="1483432" y="1529832"/>
            <a:ext cx="9782801" cy="4572000"/>
          </a:xfrm>
        </p:spPr>
        <p:txBody>
          <a:bodyPr/>
          <a:lstStyle/>
          <a:p>
            <a:r>
              <a:rPr lang="en-US" dirty="0"/>
              <a:t> Solution</a:t>
            </a:r>
          </a:p>
        </p:txBody>
      </p:sp>
      <p:sp>
        <p:nvSpPr>
          <p:cNvPr id="5" name="Slide Number Placeholder 4">
            <a:extLst>
              <a:ext uri="{FF2B5EF4-FFF2-40B4-BE49-F238E27FC236}">
                <a16:creationId xmlns:a16="http://schemas.microsoft.com/office/drawing/2014/main" id="{9DA2313C-9066-4F46-B5C4-ADF96A523EAE}"/>
              </a:ext>
            </a:extLst>
          </p:cNvPr>
          <p:cNvSpPr>
            <a:spLocks noGrp="1"/>
          </p:cNvSpPr>
          <p:nvPr>
            <p:ph type="sldNum" sz="quarter" idx="12"/>
          </p:nvPr>
        </p:nvSpPr>
        <p:spPr/>
        <p:txBody>
          <a:bodyPr/>
          <a:lstStyle/>
          <a:p>
            <a:fld id="{7DC1BBB0-96F0-4077-A278-0F3FB5C104D3}" type="slidenum">
              <a:rPr lang="en-US" smtClean="0"/>
              <a:pPr/>
              <a:t>24</a:t>
            </a:fld>
            <a:endParaRPr lang="en-US"/>
          </a:p>
        </p:txBody>
      </p:sp>
      <p:pic>
        <p:nvPicPr>
          <p:cNvPr id="6" name="Picture 5">
            <a:extLst>
              <a:ext uri="{FF2B5EF4-FFF2-40B4-BE49-F238E27FC236}">
                <a16:creationId xmlns:a16="http://schemas.microsoft.com/office/drawing/2014/main" id="{B11215EA-B8A1-4F4A-A825-3C9EBF1C6EB5}"/>
              </a:ext>
            </a:extLst>
          </p:cNvPr>
          <p:cNvPicPr>
            <a:picLocks noChangeAspect="1"/>
          </p:cNvPicPr>
          <p:nvPr/>
        </p:nvPicPr>
        <p:blipFill>
          <a:blip r:embed="rId2"/>
          <a:stretch>
            <a:fillRect/>
          </a:stretch>
        </p:blipFill>
        <p:spPr>
          <a:xfrm>
            <a:off x="1701879" y="2590800"/>
            <a:ext cx="9880600" cy="3340100"/>
          </a:xfrm>
          <a:prstGeom prst="rect">
            <a:avLst/>
          </a:prstGeom>
          <a:ln>
            <a:solidFill>
              <a:schemeClr val="accent1"/>
            </a:solidFill>
          </a:ln>
        </p:spPr>
      </p:pic>
    </p:spTree>
    <p:extLst>
      <p:ext uri="{BB962C8B-B14F-4D97-AF65-F5344CB8AC3E}">
        <p14:creationId xmlns:p14="http://schemas.microsoft.com/office/powerpoint/2010/main" val="164794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E35B-F94C-524B-AFAF-178B99D394B6}"/>
              </a:ext>
            </a:extLst>
          </p:cNvPr>
          <p:cNvSpPr>
            <a:spLocks noGrp="1"/>
          </p:cNvSpPr>
          <p:nvPr>
            <p:ph type="title"/>
          </p:nvPr>
        </p:nvSpPr>
        <p:spPr/>
        <p:txBody>
          <a:bodyPr/>
          <a:lstStyle/>
          <a:p>
            <a:r>
              <a:rPr lang="en-US"/>
              <a:t>BUILDER </a:t>
            </a:r>
            <a:endParaRPr lang="en-US" dirty="0"/>
          </a:p>
        </p:txBody>
      </p:sp>
      <p:sp>
        <p:nvSpPr>
          <p:cNvPr id="3" name="Content Placeholder 2">
            <a:extLst>
              <a:ext uri="{FF2B5EF4-FFF2-40B4-BE49-F238E27FC236}">
                <a16:creationId xmlns:a16="http://schemas.microsoft.com/office/drawing/2014/main" id="{D6EAA586-C4D3-8548-A570-E643FCDF1B3C}"/>
              </a:ext>
            </a:extLst>
          </p:cNvPr>
          <p:cNvSpPr>
            <a:spLocks noGrp="1"/>
          </p:cNvSpPr>
          <p:nvPr>
            <p:ph idx="1"/>
          </p:nvPr>
        </p:nvSpPr>
        <p:spPr>
          <a:xfrm>
            <a:off x="1595024" y="1600200"/>
            <a:ext cx="10063576" cy="4572000"/>
          </a:xfrm>
        </p:spPr>
        <p:txBody>
          <a:bodyPr>
            <a:normAutofit/>
          </a:bodyPr>
          <a:lstStyle/>
          <a:p>
            <a:r>
              <a:rPr lang="en-US" dirty="0"/>
              <a:t> </a:t>
            </a:r>
            <a:r>
              <a:rPr lang="en-US" b="1" dirty="0"/>
              <a:t>Builder</a:t>
            </a:r>
            <a:r>
              <a:rPr lang="en-US" dirty="0"/>
              <a:t>: specifies an abstract interface for creating parts of a Product object </a:t>
            </a:r>
          </a:p>
          <a:p>
            <a:r>
              <a:rPr lang="en-US" dirty="0"/>
              <a:t> </a:t>
            </a:r>
            <a:r>
              <a:rPr lang="en-US" b="1" dirty="0"/>
              <a:t>Concrete Builder</a:t>
            </a:r>
            <a:r>
              <a:rPr lang="en-US" dirty="0"/>
              <a:t>: constructs and assembles parts of the product by implementing the Builder interface. Defines and keeps track of the representation it creates. </a:t>
            </a:r>
          </a:p>
          <a:p>
            <a:r>
              <a:rPr lang="en-US" dirty="0"/>
              <a:t> </a:t>
            </a:r>
            <a:r>
              <a:rPr lang="en-US" b="1" dirty="0"/>
              <a:t>Director</a:t>
            </a:r>
            <a:r>
              <a:rPr lang="en-US" dirty="0"/>
              <a:t>: constructs an object using the Builder interface. </a:t>
            </a:r>
          </a:p>
          <a:p>
            <a:r>
              <a:rPr lang="en-US" b="1" dirty="0"/>
              <a:t> Product:</a:t>
            </a:r>
            <a:r>
              <a:rPr lang="en-US" dirty="0"/>
              <a:t> represents the complex object under construction. </a:t>
            </a:r>
            <a:r>
              <a:rPr lang="en-US" b="1" dirty="0" err="1"/>
              <a:t>ConcreteBuilder</a:t>
            </a:r>
            <a:r>
              <a:rPr lang="en-US" dirty="0"/>
              <a:t> builds the product's internal representation and defines the process by which it's assembled. </a:t>
            </a:r>
          </a:p>
        </p:txBody>
      </p:sp>
      <p:sp>
        <p:nvSpPr>
          <p:cNvPr id="5" name="Slide Number Placeholder 4">
            <a:extLst>
              <a:ext uri="{FF2B5EF4-FFF2-40B4-BE49-F238E27FC236}">
                <a16:creationId xmlns:a16="http://schemas.microsoft.com/office/drawing/2014/main" id="{42E8C109-CF71-434E-B98C-95235BD5018C}"/>
              </a:ext>
            </a:extLst>
          </p:cNvPr>
          <p:cNvSpPr>
            <a:spLocks noGrp="1"/>
          </p:cNvSpPr>
          <p:nvPr>
            <p:ph type="sldNum" sz="quarter" idx="12"/>
          </p:nvPr>
        </p:nvSpPr>
        <p:spPr/>
        <p:txBody>
          <a:bodyPr/>
          <a:lstStyle/>
          <a:p>
            <a:fld id="{7DC1BBB0-96F0-4077-A278-0F3FB5C104D3}" type="slidenum">
              <a:rPr lang="en-US" smtClean="0"/>
              <a:pPr/>
              <a:t>25</a:t>
            </a:fld>
            <a:endParaRPr lang="en-US"/>
          </a:p>
        </p:txBody>
      </p:sp>
    </p:spTree>
    <p:extLst>
      <p:ext uri="{BB962C8B-B14F-4D97-AF65-F5344CB8AC3E}">
        <p14:creationId xmlns:p14="http://schemas.microsoft.com/office/powerpoint/2010/main" val="70394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7217-2351-C346-9DCE-C2653F138F3E}"/>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C02482CB-4FD6-D942-8785-3F6A4B6C2383}"/>
              </a:ext>
            </a:extLst>
          </p:cNvPr>
          <p:cNvSpPr>
            <a:spLocks noGrp="1"/>
          </p:cNvSpPr>
          <p:nvPr>
            <p:ph idx="1"/>
          </p:nvPr>
        </p:nvSpPr>
        <p:spPr/>
        <p:txBody>
          <a:bodyPr/>
          <a:lstStyle/>
          <a:p>
            <a:r>
              <a:rPr lang="en-US" dirty="0"/>
              <a:t> Intent: Ensure a class only has one instance, and provide a global point of access to it. </a:t>
            </a:r>
          </a:p>
          <a:p>
            <a:r>
              <a:rPr lang="en-US" dirty="0"/>
              <a:t> Motivation: </a:t>
            </a:r>
          </a:p>
          <a:p>
            <a:pPr lvl="1"/>
            <a:r>
              <a:rPr lang="en-US" dirty="0"/>
              <a:t>It's important for some classes to have exactly one instance. Although there can be many printers in a system, there should be only one printer spooler. There should be only one file system and one window manager. </a:t>
            </a:r>
          </a:p>
          <a:p>
            <a:pPr lvl="1"/>
            <a:r>
              <a:rPr lang="en-US" dirty="0"/>
              <a:t>How do we ensure that a class has only one instance and that the instance is easily accessible? A global variable makes an object accessible, but it doesn't keep you from instantiating multiple objects.</a:t>
            </a:r>
          </a:p>
        </p:txBody>
      </p:sp>
      <p:sp>
        <p:nvSpPr>
          <p:cNvPr id="5" name="Slide Number Placeholder 4">
            <a:extLst>
              <a:ext uri="{FF2B5EF4-FFF2-40B4-BE49-F238E27FC236}">
                <a16:creationId xmlns:a16="http://schemas.microsoft.com/office/drawing/2014/main" id="{5E09DFB6-54EC-594E-85B8-9BD9CB59F594}"/>
              </a:ext>
            </a:extLst>
          </p:cNvPr>
          <p:cNvSpPr>
            <a:spLocks noGrp="1"/>
          </p:cNvSpPr>
          <p:nvPr>
            <p:ph type="sldNum" sz="quarter" idx="12"/>
          </p:nvPr>
        </p:nvSpPr>
        <p:spPr/>
        <p:txBody>
          <a:bodyPr/>
          <a:lstStyle/>
          <a:p>
            <a:fld id="{7DC1BBB0-96F0-4077-A278-0F3FB5C104D3}" type="slidenum">
              <a:rPr lang="en-US" smtClean="0"/>
              <a:pPr/>
              <a:t>26</a:t>
            </a:fld>
            <a:endParaRPr lang="en-US"/>
          </a:p>
        </p:txBody>
      </p:sp>
    </p:spTree>
    <p:extLst>
      <p:ext uri="{BB962C8B-B14F-4D97-AF65-F5344CB8AC3E}">
        <p14:creationId xmlns:p14="http://schemas.microsoft.com/office/powerpoint/2010/main" val="211272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8BA1-09B1-1D43-9318-0EE98E61D8F3}"/>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488A08D8-4A0D-D045-B9C6-67DB59E5A8C1}"/>
              </a:ext>
            </a:extLst>
          </p:cNvPr>
          <p:cNvSpPr>
            <a:spLocks noGrp="1"/>
          </p:cNvSpPr>
          <p:nvPr>
            <p:ph idx="1"/>
          </p:nvPr>
        </p:nvSpPr>
        <p:spPr/>
        <p:txBody>
          <a:bodyPr/>
          <a:lstStyle/>
          <a:p>
            <a:r>
              <a:rPr lang="en-US" dirty="0"/>
              <a:t> Solution</a:t>
            </a:r>
          </a:p>
        </p:txBody>
      </p:sp>
      <p:sp>
        <p:nvSpPr>
          <p:cNvPr id="5" name="Slide Number Placeholder 4">
            <a:extLst>
              <a:ext uri="{FF2B5EF4-FFF2-40B4-BE49-F238E27FC236}">
                <a16:creationId xmlns:a16="http://schemas.microsoft.com/office/drawing/2014/main" id="{7DAECCDE-8CD7-7840-899D-B15B322F958A}"/>
              </a:ext>
            </a:extLst>
          </p:cNvPr>
          <p:cNvSpPr>
            <a:spLocks noGrp="1"/>
          </p:cNvSpPr>
          <p:nvPr>
            <p:ph type="sldNum" sz="quarter" idx="12"/>
          </p:nvPr>
        </p:nvSpPr>
        <p:spPr/>
        <p:txBody>
          <a:bodyPr/>
          <a:lstStyle/>
          <a:p>
            <a:fld id="{7DC1BBB0-96F0-4077-A278-0F3FB5C104D3}" type="slidenum">
              <a:rPr lang="en-US" smtClean="0"/>
              <a:pPr/>
              <a:t>27</a:t>
            </a:fld>
            <a:endParaRPr lang="en-US"/>
          </a:p>
        </p:txBody>
      </p:sp>
      <p:pic>
        <p:nvPicPr>
          <p:cNvPr id="6" name="Picture 5">
            <a:extLst>
              <a:ext uri="{FF2B5EF4-FFF2-40B4-BE49-F238E27FC236}">
                <a16:creationId xmlns:a16="http://schemas.microsoft.com/office/drawing/2014/main" id="{533196EB-0B82-6A40-9BF5-D467D519CB89}"/>
              </a:ext>
            </a:extLst>
          </p:cNvPr>
          <p:cNvPicPr>
            <a:picLocks noChangeAspect="1"/>
          </p:cNvPicPr>
          <p:nvPr/>
        </p:nvPicPr>
        <p:blipFill>
          <a:blip r:embed="rId2"/>
          <a:stretch>
            <a:fillRect/>
          </a:stretch>
        </p:blipFill>
        <p:spPr>
          <a:xfrm>
            <a:off x="2868682" y="2631251"/>
            <a:ext cx="7302500" cy="2933700"/>
          </a:xfrm>
          <a:prstGeom prst="rect">
            <a:avLst/>
          </a:prstGeom>
        </p:spPr>
      </p:pic>
    </p:spTree>
    <p:extLst>
      <p:ext uri="{BB962C8B-B14F-4D97-AF65-F5344CB8AC3E}">
        <p14:creationId xmlns:p14="http://schemas.microsoft.com/office/powerpoint/2010/main" val="47003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DDF0-BBDF-164B-BC26-44344F4ACC8E}"/>
              </a:ext>
            </a:extLst>
          </p:cNvPr>
          <p:cNvSpPr>
            <a:spLocks noGrp="1"/>
          </p:cNvSpPr>
          <p:nvPr>
            <p:ph type="title"/>
          </p:nvPr>
        </p:nvSpPr>
        <p:spPr/>
        <p:txBody>
          <a:bodyPr/>
          <a:lstStyle/>
          <a:p>
            <a:r>
              <a:rPr lang="en-US" dirty="0"/>
              <a:t>Singleton</a:t>
            </a:r>
          </a:p>
        </p:txBody>
      </p:sp>
      <p:sp>
        <p:nvSpPr>
          <p:cNvPr id="3" name="Content Placeholder 2">
            <a:extLst>
              <a:ext uri="{FF2B5EF4-FFF2-40B4-BE49-F238E27FC236}">
                <a16:creationId xmlns:a16="http://schemas.microsoft.com/office/drawing/2014/main" id="{F6283168-EA8D-A443-B154-23DB10F4F939}"/>
              </a:ext>
            </a:extLst>
          </p:cNvPr>
          <p:cNvSpPr>
            <a:spLocks noGrp="1"/>
          </p:cNvSpPr>
          <p:nvPr>
            <p:ph idx="1"/>
          </p:nvPr>
        </p:nvSpPr>
        <p:spPr/>
        <p:txBody>
          <a:bodyPr/>
          <a:lstStyle/>
          <a:p>
            <a:r>
              <a:rPr lang="en-US" dirty="0"/>
              <a:t> Code example</a:t>
            </a:r>
          </a:p>
        </p:txBody>
      </p:sp>
      <p:sp>
        <p:nvSpPr>
          <p:cNvPr id="4" name="Footer Placeholder 3">
            <a:extLst>
              <a:ext uri="{FF2B5EF4-FFF2-40B4-BE49-F238E27FC236}">
                <a16:creationId xmlns:a16="http://schemas.microsoft.com/office/drawing/2014/main" id="{0D2BAF7E-FB2F-B84F-A4FA-18CF8F1381E9}"/>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40456240-6C9E-1443-9D6B-B363E85E6086}"/>
              </a:ext>
            </a:extLst>
          </p:cNvPr>
          <p:cNvSpPr>
            <a:spLocks noGrp="1"/>
          </p:cNvSpPr>
          <p:nvPr>
            <p:ph type="sldNum" sz="quarter" idx="12"/>
          </p:nvPr>
        </p:nvSpPr>
        <p:spPr/>
        <p:txBody>
          <a:bodyPr/>
          <a:lstStyle/>
          <a:p>
            <a:fld id="{7DC1BBB0-96F0-4077-A278-0F3FB5C104D3}" type="slidenum">
              <a:rPr lang="en-US" smtClean="0"/>
              <a:pPr/>
              <a:t>28</a:t>
            </a:fld>
            <a:endParaRPr lang="en-US"/>
          </a:p>
        </p:txBody>
      </p:sp>
      <p:pic>
        <p:nvPicPr>
          <p:cNvPr id="7" name="Picture 6">
            <a:extLst>
              <a:ext uri="{FF2B5EF4-FFF2-40B4-BE49-F238E27FC236}">
                <a16:creationId xmlns:a16="http://schemas.microsoft.com/office/drawing/2014/main" id="{C7177799-EE17-1545-9B19-425988125ADD}"/>
              </a:ext>
            </a:extLst>
          </p:cNvPr>
          <p:cNvPicPr>
            <a:picLocks noChangeAspect="1"/>
          </p:cNvPicPr>
          <p:nvPr/>
        </p:nvPicPr>
        <p:blipFill>
          <a:blip r:embed="rId2"/>
          <a:stretch>
            <a:fillRect/>
          </a:stretch>
        </p:blipFill>
        <p:spPr>
          <a:xfrm>
            <a:off x="1676400" y="2286000"/>
            <a:ext cx="5067300" cy="2286000"/>
          </a:xfrm>
          <a:prstGeom prst="rect">
            <a:avLst/>
          </a:prstGeom>
          <a:ln>
            <a:solidFill>
              <a:schemeClr val="accent1"/>
            </a:solidFill>
          </a:ln>
        </p:spPr>
      </p:pic>
      <p:pic>
        <p:nvPicPr>
          <p:cNvPr id="8" name="Picture 7">
            <a:extLst>
              <a:ext uri="{FF2B5EF4-FFF2-40B4-BE49-F238E27FC236}">
                <a16:creationId xmlns:a16="http://schemas.microsoft.com/office/drawing/2014/main" id="{0E90F5C7-1368-8849-985C-DB605C8904A0}"/>
              </a:ext>
            </a:extLst>
          </p:cNvPr>
          <p:cNvPicPr>
            <a:picLocks noChangeAspect="1"/>
          </p:cNvPicPr>
          <p:nvPr/>
        </p:nvPicPr>
        <p:blipFill>
          <a:blip r:embed="rId3"/>
          <a:stretch>
            <a:fillRect/>
          </a:stretch>
        </p:blipFill>
        <p:spPr>
          <a:xfrm>
            <a:off x="5163710" y="4314190"/>
            <a:ext cx="5842000" cy="2298700"/>
          </a:xfrm>
          <a:prstGeom prst="rect">
            <a:avLst/>
          </a:prstGeom>
          <a:ln>
            <a:solidFill>
              <a:schemeClr val="accent1"/>
            </a:solidFill>
          </a:ln>
        </p:spPr>
      </p:pic>
    </p:spTree>
    <p:extLst>
      <p:ext uri="{BB962C8B-B14F-4D97-AF65-F5344CB8AC3E}">
        <p14:creationId xmlns:p14="http://schemas.microsoft.com/office/powerpoint/2010/main" val="341774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FACTORY METHOD </a:t>
            </a:r>
          </a:p>
        </p:txBody>
      </p:sp>
      <p:pic>
        <p:nvPicPr>
          <p:cNvPr id="4" name="Picture 3"/>
          <p:cNvPicPr>
            <a:picLocks noChangeAspect="1"/>
          </p:cNvPicPr>
          <p:nvPr/>
        </p:nvPicPr>
        <p:blipFill>
          <a:blip r:embed="rId2"/>
          <a:stretch>
            <a:fillRect/>
          </a:stretch>
        </p:blipFill>
        <p:spPr>
          <a:xfrm>
            <a:off x="5874854" y="4621381"/>
            <a:ext cx="5397777" cy="2121009"/>
          </a:xfrm>
          <a:prstGeom prst="rect">
            <a:avLst/>
          </a:prstGeom>
        </p:spPr>
      </p:pic>
      <p:sp>
        <p:nvSpPr>
          <p:cNvPr id="3" name="Content Placeholder 2"/>
          <p:cNvSpPr>
            <a:spLocks noGrp="1"/>
          </p:cNvSpPr>
          <p:nvPr>
            <p:ph idx="1"/>
          </p:nvPr>
        </p:nvSpPr>
        <p:spPr>
          <a:xfrm>
            <a:off x="319709" y="1242893"/>
            <a:ext cx="11110291" cy="1729409"/>
          </a:xfrm>
        </p:spPr>
        <p:txBody>
          <a:bodyPr>
            <a:normAutofit fontScale="77500" lnSpcReduction="20000"/>
          </a:bodyPr>
          <a:lstStyle/>
          <a:p>
            <a:r>
              <a:rPr lang="en-US" sz="2900" b="1" smtClean="0"/>
              <a:t>Intent</a:t>
            </a:r>
          </a:p>
          <a:p>
            <a:pPr marL="347663" indent="0">
              <a:buNone/>
            </a:pPr>
            <a:r>
              <a:rPr lang="en-US" sz="2900" smtClean="0"/>
              <a:t>Define </a:t>
            </a:r>
            <a:r>
              <a:rPr lang="en-US" sz="2900"/>
              <a:t>an interface for creating an object, but let subclasses decide which class </a:t>
            </a:r>
            <a:r>
              <a:rPr lang="en-US" sz="2900" smtClean="0"/>
              <a:t>to instantiate</a:t>
            </a:r>
            <a:r>
              <a:rPr lang="en-US" sz="2900"/>
              <a:t>. Factory Method lets a class defer instantiation to subclasses. </a:t>
            </a:r>
            <a:endParaRPr lang="en-US" sz="2900" smtClean="0"/>
          </a:p>
          <a:p>
            <a:pPr marL="0" indent="0">
              <a:buNone/>
            </a:pPr>
            <a:r>
              <a:rPr lang="en-US"/>
              <a:t/>
            </a:r>
            <a:br>
              <a:rPr lang="en-US"/>
            </a:br>
            <a:endParaRPr lang="en-US"/>
          </a:p>
        </p:txBody>
      </p:sp>
      <p:sp>
        <p:nvSpPr>
          <p:cNvPr id="5" name="Rectangle 4"/>
          <p:cNvSpPr/>
          <p:nvPr/>
        </p:nvSpPr>
        <p:spPr>
          <a:xfrm>
            <a:off x="217211" y="2313057"/>
            <a:ext cx="11315286" cy="2308324"/>
          </a:xfrm>
          <a:prstGeom prst="rect">
            <a:avLst/>
          </a:prstGeom>
        </p:spPr>
        <p:txBody>
          <a:bodyPr wrap="square">
            <a:spAutoFit/>
          </a:bodyPr>
          <a:lstStyle/>
          <a:p>
            <a:r>
              <a:rPr lang="en-US" b="1"/>
              <a:t>Motivation:</a:t>
            </a:r>
          </a:p>
          <a:p>
            <a:pPr marL="347663" indent="0" algn="just">
              <a:buNone/>
            </a:pPr>
            <a:r>
              <a:rPr lang="en-US"/>
              <a:t>Frameworks often rely on abstract classes to manage object relationships and creation, but they cannot instantiate these abstract classes directly. In applications like document editors, the framework knows when to create a document but not which specific subclass to instantiate. The Factory Method pattern solves this by deferring the instantiation to subclasses, allowing them to specify the exact product to create</a:t>
            </a:r>
            <a:r>
              <a:rPr lang="en-US" smtClean="0"/>
              <a:t>.</a:t>
            </a:r>
          </a:p>
          <a:p>
            <a:pPr marL="347663" indent="0" algn="just">
              <a:buNone/>
            </a:pPr>
            <a:endParaRPr lang="en-US"/>
          </a:p>
          <a:p>
            <a:pPr marL="347663" indent="0" algn="just">
              <a:buNone/>
            </a:pPr>
            <a:r>
              <a:rPr lang="en-US"/>
              <a:t>We call CreateDocument a factory method because it's responsible for "manufacturing" an object</a:t>
            </a:r>
            <a:r>
              <a:rPr lang="en-US" smtClean="0"/>
              <a:t> </a:t>
            </a:r>
            <a:endParaRPr lang="en-US"/>
          </a:p>
        </p:txBody>
      </p:sp>
    </p:spTree>
    <p:extLst>
      <p:ext uri="{BB962C8B-B14F-4D97-AF65-F5344CB8AC3E}">
        <p14:creationId xmlns:p14="http://schemas.microsoft.com/office/powerpoint/2010/main" val="360449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en-US" sz="3000" b="1">
                <a:latin typeface="Times New Roman" panose="02020603050405020304" pitchFamily="18" charset="0"/>
                <a:cs typeface="Times New Roman" panose="02020603050405020304" pitchFamily="18" charset="0"/>
              </a:rPr>
              <a:t>What Are Design Patterns</a:t>
            </a:r>
            <a:r>
              <a:rPr lang="en-US" altLang="en-US" sz="3000" b="1" smtClean="0">
                <a:latin typeface="Times New Roman" panose="02020603050405020304" pitchFamily="18" charset="0"/>
                <a:cs typeface="Times New Roman" panose="02020603050405020304" pitchFamily="18" charset="0"/>
              </a:rPr>
              <a:t>?</a:t>
            </a:r>
            <a:endParaRPr lang="en-US" sz="30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279687-0592-4A37-92FA-1A268A3743F6}"/>
              </a:ext>
            </a:extLst>
          </p:cNvPr>
          <p:cNvSpPr>
            <a:spLocks noGrp="1"/>
          </p:cNvSpPr>
          <p:nvPr>
            <p:ph idx="1"/>
          </p:nvPr>
        </p:nvSpPr>
        <p:spPr>
          <a:xfrm>
            <a:off x="1104900" y="1600199"/>
            <a:ext cx="10096500" cy="4581940"/>
          </a:xfrm>
        </p:spPr>
        <p:txBody>
          <a:bodyPr>
            <a:normAutofit/>
          </a:bodyPr>
          <a:lstStyle/>
          <a:p>
            <a:pPr marL="742950" lvl="1" indent="-285750"/>
            <a:r>
              <a:rPr lang="en-US" altLang="en-US" sz="2500" smtClean="0">
                <a:latin typeface="Times New Roman" panose="02020603050405020304" pitchFamily="18" charset="0"/>
                <a:cs typeface="Times New Roman" panose="02020603050405020304" pitchFamily="18" charset="0"/>
              </a:rPr>
              <a:t>Wikipedia </a:t>
            </a:r>
            <a:r>
              <a:rPr lang="en-US" altLang="en-US" sz="2500">
                <a:latin typeface="Times New Roman" panose="02020603050405020304" pitchFamily="18" charset="0"/>
                <a:cs typeface="Times New Roman" panose="02020603050405020304" pitchFamily="18" charset="0"/>
              </a:rPr>
              <a:t>definition</a:t>
            </a:r>
          </a:p>
          <a:p>
            <a:pPr marL="914400" lvl="2" indent="0">
              <a:buNone/>
            </a:pPr>
            <a:r>
              <a:rPr lang="en-US" altLang="en-US" sz="2000">
                <a:latin typeface="Times New Roman" panose="02020603050405020304" pitchFamily="18" charset="0"/>
                <a:cs typeface="Times New Roman" panose="02020603050405020304" pitchFamily="18" charset="0"/>
              </a:rPr>
              <a:t>“a design pattern is a general repeatable solution to a commonly occurring problem in software design</a:t>
            </a:r>
            <a:r>
              <a:rPr lang="en-US" altLang="en-US" sz="2000" smtClean="0">
                <a:latin typeface="Times New Roman" panose="02020603050405020304" pitchFamily="18" charset="0"/>
                <a:cs typeface="Times New Roman" panose="02020603050405020304" pitchFamily="18" charset="0"/>
              </a:rPr>
              <a:t>”</a:t>
            </a:r>
          </a:p>
          <a:p>
            <a:pPr marL="914400" lvl="2" indent="0">
              <a:buNone/>
            </a:pPr>
            <a:endParaRPr lang="en-US" altLang="en-US" sz="2000">
              <a:latin typeface="Times New Roman" panose="02020603050405020304" pitchFamily="18" charset="0"/>
              <a:cs typeface="Times New Roman" panose="02020603050405020304" pitchFamily="18" charset="0"/>
            </a:endParaRPr>
          </a:p>
          <a:p>
            <a:pPr marL="742950" lvl="1" indent="-285750"/>
            <a:r>
              <a:rPr lang="en-US" altLang="en-US" sz="2500">
                <a:latin typeface="Times New Roman" panose="02020603050405020304" pitchFamily="18" charset="0"/>
                <a:cs typeface="Times New Roman" panose="02020603050405020304" pitchFamily="18" charset="0"/>
              </a:rPr>
              <a:t>Quote from Christopher Alexander</a:t>
            </a:r>
          </a:p>
          <a:p>
            <a:pPr marL="914400" lvl="2" indent="0">
              <a:buNone/>
            </a:pPr>
            <a:r>
              <a:rPr lang="en-US" altLang="en-US" sz="2000">
                <a:latin typeface="Times New Roman" panose="02020603050405020304" pitchFamily="18" charset="0"/>
                <a:cs typeface="Times New Roman" panose="02020603050405020304" pitchFamily="18" charset="0"/>
              </a:rPr>
              <a:t>“Each pattern describes a problem which occurs over and over again in our environment, and then describes the core of the solution to that problem, in such a way that you can use this solution a million times over, without ever doing it the same way twice” (GoF,1995)</a:t>
            </a:r>
          </a:p>
        </p:txBody>
      </p:sp>
    </p:spTree>
    <p:extLst>
      <p:ext uri="{BB962C8B-B14F-4D97-AF65-F5344CB8AC3E}">
        <p14:creationId xmlns:p14="http://schemas.microsoft.com/office/powerpoint/2010/main" val="394601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FACTORY METHOD </a:t>
            </a:r>
          </a:p>
        </p:txBody>
      </p:sp>
      <p:pic>
        <p:nvPicPr>
          <p:cNvPr id="4" name="Content Placeholder 3"/>
          <p:cNvPicPr>
            <a:picLocks noGrp="1" noChangeAspect="1"/>
          </p:cNvPicPr>
          <p:nvPr>
            <p:ph idx="1"/>
          </p:nvPr>
        </p:nvPicPr>
        <p:blipFill rotWithShape="1">
          <a:blip r:embed="rId2"/>
          <a:srcRect t="12082"/>
          <a:stretch/>
        </p:blipFill>
        <p:spPr>
          <a:xfrm>
            <a:off x="1812771" y="2464905"/>
            <a:ext cx="8564940" cy="2895590"/>
          </a:xfrm>
          <a:prstGeom prst="rect">
            <a:avLst/>
          </a:prstGeom>
        </p:spPr>
      </p:pic>
      <p:sp>
        <p:nvSpPr>
          <p:cNvPr id="5" name="Rectangle 4"/>
          <p:cNvSpPr/>
          <p:nvPr/>
        </p:nvSpPr>
        <p:spPr>
          <a:xfrm>
            <a:off x="1002704" y="1584499"/>
            <a:ext cx="1492018" cy="400110"/>
          </a:xfrm>
          <a:prstGeom prst="rect">
            <a:avLst/>
          </a:prstGeom>
        </p:spPr>
        <p:txBody>
          <a:bodyPr wrap="square">
            <a:spAutoFit/>
          </a:bodyPr>
          <a:lstStyle/>
          <a:p>
            <a:r>
              <a:rPr lang="en-US" sz="2000" b="1"/>
              <a:t> Solution</a:t>
            </a:r>
            <a:endParaRPr lang="en-US" sz="2000" b="1" dirty="0"/>
          </a:p>
        </p:txBody>
      </p:sp>
    </p:spTree>
    <p:extLst>
      <p:ext uri="{BB962C8B-B14F-4D97-AF65-F5344CB8AC3E}">
        <p14:creationId xmlns:p14="http://schemas.microsoft.com/office/powerpoint/2010/main" val="56909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FACTORY METHOD </a:t>
            </a:r>
          </a:p>
        </p:txBody>
      </p:sp>
      <p:sp>
        <p:nvSpPr>
          <p:cNvPr id="3" name="Content Placeholder 2"/>
          <p:cNvSpPr>
            <a:spLocks noGrp="1"/>
          </p:cNvSpPr>
          <p:nvPr>
            <p:ph idx="1"/>
          </p:nvPr>
        </p:nvSpPr>
        <p:spPr/>
        <p:txBody>
          <a:bodyPr>
            <a:normAutofit fontScale="92500" lnSpcReduction="10000"/>
          </a:bodyPr>
          <a:lstStyle/>
          <a:p>
            <a:r>
              <a:rPr lang="en-US" sz="2600">
                <a:latin typeface="Times New Roman" panose="02020603050405020304" pitchFamily="18" charset="0"/>
                <a:cs typeface="Times New Roman" panose="02020603050405020304" pitchFamily="18" charset="0"/>
              </a:rPr>
              <a:t>Product (Document</a:t>
            </a:r>
            <a:r>
              <a:rPr lang="en-US" sz="2600" smtClean="0">
                <a:latin typeface="Times New Roman" panose="02020603050405020304" pitchFamily="18" charset="0"/>
                <a:cs typeface="Times New Roman" panose="02020603050405020304" pitchFamily="18" charset="0"/>
              </a:rPr>
              <a:t>): </a:t>
            </a:r>
          </a:p>
          <a:p>
            <a:pPr lvl="1"/>
            <a:r>
              <a:rPr lang="en-US" sz="2200" smtClean="0">
                <a:latin typeface="Times New Roman" panose="02020603050405020304" pitchFamily="18" charset="0"/>
                <a:cs typeface="Times New Roman" panose="02020603050405020304" pitchFamily="18" charset="0"/>
              </a:rPr>
              <a:t>defines </a:t>
            </a:r>
            <a:r>
              <a:rPr lang="en-US" sz="2200">
                <a:latin typeface="Times New Roman" panose="02020603050405020304" pitchFamily="18" charset="0"/>
                <a:cs typeface="Times New Roman" panose="02020603050405020304" pitchFamily="18" charset="0"/>
              </a:rPr>
              <a:t>the interface of objects the factory method creates</a:t>
            </a:r>
            <a:r>
              <a:rPr lang="en-US" sz="2200" smtClean="0">
                <a:latin typeface="Times New Roman" panose="02020603050405020304" pitchFamily="18" charset="0"/>
                <a:cs typeface="Times New Roman" panose="02020603050405020304" pitchFamily="18" charset="0"/>
              </a:rPr>
              <a:t>.</a:t>
            </a:r>
          </a:p>
          <a:p>
            <a:r>
              <a:rPr lang="en-US" sz="2600">
                <a:latin typeface="Times New Roman" panose="02020603050405020304" pitchFamily="18" charset="0"/>
                <a:cs typeface="Times New Roman" panose="02020603050405020304" pitchFamily="18" charset="0"/>
              </a:rPr>
              <a:t>ConcreteProduct</a:t>
            </a:r>
            <a:r>
              <a:rPr lang="en-US" sz="2600" smtClean="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(MyDocument</a:t>
            </a:r>
            <a:r>
              <a:rPr lang="en-US" sz="2600" smtClean="0">
                <a:latin typeface="Times New Roman" panose="02020603050405020304" pitchFamily="18" charset="0"/>
                <a:cs typeface="Times New Roman" panose="02020603050405020304" pitchFamily="18" charset="0"/>
              </a:rPr>
              <a:t>): </a:t>
            </a:r>
          </a:p>
          <a:p>
            <a:pPr lvl="1"/>
            <a:r>
              <a:rPr lang="en-US" sz="2200" smtClean="0">
                <a:latin typeface="Times New Roman" panose="02020603050405020304" pitchFamily="18" charset="0"/>
                <a:cs typeface="Times New Roman" panose="02020603050405020304" pitchFamily="18" charset="0"/>
              </a:rPr>
              <a:t> </a:t>
            </a:r>
            <a:r>
              <a:rPr lang="en-US" sz="2200">
                <a:latin typeface="Times New Roman" panose="02020603050405020304" pitchFamily="18" charset="0"/>
                <a:cs typeface="Times New Roman" panose="02020603050405020304" pitchFamily="18" charset="0"/>
              </a:rPr>
              <a:t>implements theProduct interface</a:t>
            </a:r>
            <a:r>
              <a:rPr lang="en-US" sz="2200" smtClean="0">
                <a:latin typeface="Times New Roman" panose="02020603050405020304" pitchFamily="18" charset="0"/>
                <a:cs typeface="Times New Roman" panose="02020603050405020304" pitchFamily="18" charset="0"/>
              </a:rPr>
              <a:t>.</a:t>
            </a:r>
          </a:p>
          <a:p>
            <a:r>
              <a:rPr lang="en-US" sz="2600" smtClean="0">
                <a:latin typeface="Times New Roman" panose="02020603050405020304" pitchFamily="18" charset="0"/>
                <a:cs typeface="Times New Roman" panose="02020603050405020304" pitchFamily="18" charset="0"/>
              </a:rPr>
              <a:t>Creator </a:t>
            </a:r>
            <a:r>
              <a:rPr lang="en-US" sz="2600">
                <a:latin typeface="Times New Roman" panose="02020603050405020304" pitchFamily="18" charset="0"/>
                <a:cs typeface="Times New Roman" panose="02020603050405020304" pitchFamily="18" charset="0"/>
              </a:rPr>
              <a:t>(Application</a:t>
            </a:r>
            <a:r>
              <a:rPr lang="en-US" sz="2600" smtClean="0">
                <a:latin typeface="Times New Roman" panose="02020603050405020304" pitchFamily="18" charset="0"/>
                <a:cs typeface="Times New Roman" panose="02020603050405020304" pitchFamily="18" charset="0"/>
              </a:rPr>
              <a:t>)</a:t>
            </a:r>
          </a:p>
          <a:p>
            <a:pPr lvl="1"/>
            <a:r>
              <a:rPr lang="en-US" sz="2200" smtClean="0">
                <a:latin typeface="Times New Roman" panose="02020603050405020304" pitchFamily="18" charset="0"/>
                <a:cs typeface="Times New Roman" panose="02020603050405020304" pitchFamily="18" charset="0"/>
              </a:rPr>
              <a:t>declares </a:t>
            </a:r>
            <a:r>
              <a:rPr lang="en-US" sz="2200">
                <a:latin typeface="Times New Roman" panose="02020603050405020304" pitchFamily="18" charset="0"/>
                <a:cs typeface="Times New Roman" panose="02020603050405020304" pitchFamily="18" charset="0"/>
              </a:rPr>
              <a:t>the factory method, which returns an object oftype Product. Creator may also define a default implementation of the factory method </a:t>
            </a:r>
            <a:r>
              <a:rPr lang="en-US" sz="2200" smtClean="0">
                <a:latin typeface="Times New Roman" panose="02020603050405020304" pitchFamily="18" charset="0"/>
                <a:cs typeface="Times New Roman" panose="02020603050405020304" pitchFamily="18" charset="0"/>
              </a:rPr>
              <a:t>that returns </a:t>
            </a:r>
            <a:r>
              <a:rPr lang="en-US" sz="2200">
                <a:latin typeface="Times New Roman" panose="02020603050405020304" pitchFamily="18" charset="0"/>
                <a:cs typeface="Times New Roman" panose="02020603050405020304" pitchFamily="18" charset="0"/>
              </a:rPr>
              <a:t>a default ConcreteProduct object</a:t>
            </a:r>
            <a:r>
              <a:rPr lang="en-US" sz="2200" smtClean="0">
                <a:latin typeface="Times New Roman" panose="02020603050405020304" pitchFamily="18" charset="0"/>
                <a:cs typeface="Times New Roman" panose="02020603050405020304" pitchFamily="18" charset="0"/>
              </a:rPr>
              <a:t>.</a:t>
            </a:r>
          </a:p>
          <a:p>
            <a:pPr lvl="1"/>
            <a:r>
              <a:rPr lang="en-US" sz="2200" smtClean="0">
                <a:latin typeface="Times New Roman" panose="02020603050405020304" pitchFamily="18" charset="0"/>
                <a:cs typeface="Times New Roman" panose="02020603050405020304" pitchFamily="18" charset="0"/>
              </a:rPr>
              <a:t>may </a:t>
            </a:r>
            <a:r>
              <a:rPr lang="en-US" sz="2200">
                <a:latin typeface="Times New Roman" panose="02020603050405020304" pitchFamily="18" charset="0"/>
                <a:cs typeface="Times New Roman" panose="02020603050405020304" pitchFamily="18" charset="0"/>
              </a:rPr>
              <a:t>call the factory method to create a Product object</a:t>
            </a:r>
            <a:r>
              <a:rPr lang="en-US" sz="2200" smtClean="0">
                <a:latin typeface="Times New Roman" panose="02020603050405020304" pitchFamily="18" charset="0"/>
                <a:cs typeface="Times New Roman" panose="02020603050405020304" pitchFamily="18" charset="0"/>
              </a:rPr>
              <a:t>.</a:t>
            </a:r>
          </a:p>
          <a:p>
            <a:r>
              <a:rPr lang="en-US" sz="2600" b="1" smtClean="0">
                <a:latin typeface="Times New Roman" panose="02020603050405020304" pitchFamily="18" charset="0"/>
                <a:cs typeface="Times New Roman" panose="02020603050405020304" pitchFamily="18" charset="0"/>
              </a:rPr>
              <a:t>ConcreteCreator </a:t>
            </a:r>
            <a:r>
              <a:rPr lang="en-US" sz="2600">
                <a:latin typeface="Times New Roman" panose="02020603050405020304" pitchFamily="18" charset="0"/>
                <a:cs typeface="Times New Roman" panose="02020603050405020304" pitchFamily="18" charset="0"/>
              </a:rPr>
              <a:t>(MyApplication</a:t>
            </a:r>
            <a:r>
              <a:rPr lang="en-US" sz="2600" smtClean="0">
                <a:latin typeface="Times New Roman" panose="02020603050405020304" pitchFamily="18" charset="0"/>
                <a:cs typeface="Times New Roman" panose="02020603050405020304" pitchFamily="18" charset="0"/>
              </a:rPr>
              <a:t>)</a:t>
            </a:r>
          </a:p>
          <a:p>
            <a:pPr lvl="1"/>
            <a:r>
              <a:rPr lang="en-US" sz="2200" smtClean="0">
                <a:latin typeface="Times New Roman" panose="02020603050405020304" pitchFamily="18" charset="0"/>
                <a:cs typeface="Times New Roman" panose="02020603050405020304" pitchFamily="18" charset="0"/>
              </a:rPr>
              <a:t>overrides </a:t>
            </a:r>
            <a:r>
              <a:rPr lang="en-US" sz="2200">
                <a:latin typeface="Times New Roman" panose="02020603050405020304" pitchFamily="18" charset="0"/>
                <a:cs typeface="Times New Roman" panose="02020603050405020304" pitchFamily="18" charset="0"/>
              </a:rPr>
              <a:t>the factory method to return an instance of a ConcreteProduct </a:t>
            </a:r>
            <a:r>
              <a:rPr lang="en-US"/>
              <a:t/>
            </a:r>
            <a:br>
              <a:rPr lang="en-US"/>
            </a:br>
            <a:endParaRPr lang="en-US"/>
          </a:p>
        </p:txBody>
      </p:sp>
    </p:spTree>
    <p:extLst>
      <p:ext uri="{BB962C8B-B14F-4D97-AF65-F5344CB8AC3E}">
        <p14:creationId xmlns:p14="http://schemas.microsoft.com/office/powerpoint/2010/main" val="267757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PROTOTYPE </a:t>
            </a:r>
          </a:p>
        </p:txBody>
      </p:sp>
      <p:sp>
        <p:nvSpPr>
          <p:cNvPr id="3" name="Content Placeholder 2"/>
          <p:cNvSpPr>
            <a:spLocks noGrp="1"/>
          </p:cNvSpPr>
          <p:nvPr>
            <p:ph idx="1"/>
          </p:nvPr>
        </p:nvSpPr>
        <p:spPr>
          <a:xfrm>
            <a:off x="1015448" y="1331843"/>
            <a:ext cx="9982200" cy="4572000"/>
          </a:xfrm>
        </p:spPr>
        <p:txBody>
          <a:bodyPr/>
          <a:lstStyle/>
          <a:p>
            <a:r>
              <a:rPr lang="en-US" sz="1800" b="1" smtClean="0"/>
              <a:t>Intent</a:t>
            </a:r>
          </a:p>
          <a:p>
            <a:pPr marL="0" indent="0">
              <a:buNone/>
            </a:pPr>
            <a:r>
              <a:rPr lang="en-US" sz="1800" smtClean="0"/>
              <a:t>Specify </a:t>
            </a:r>
            <a:r>
              <a:rPr lang="en-US" sz="1800"/>
              <a:t>the kinds of objects to create using a prototypical instance, and create new</a:t>
            </a:r>
            <a:br>
              <a:rPr lang="en-US" sz="1800"/>
            </a:br>
            <a:r>
              <a:rPr lang="en-US" sz="1800"/>
              <a:t>objects by copying this prototype. </a:t>
            </a:r>
            <a:endParaRPr lang="en-US" sz="1800" smtClean="0"/>
          </a:p>
          <a:p>
            <a:r>
              <a:rPr lang="en-US" sz="1800" b="1" smtClean="0"/>
              <a:t>Motivation</a:t>
            </a:r>
          </a:p>
          <a:p>
            <a:pPr marL="0" indent="0" algn="just">
              <a:buNone/>
            </a:pPr>
            <a:r>
              <a:rPr lang="en-US" sz="1800"/>
              <a:t>The Prototype Pattern allows a framework to create new objects by cloning existing prototypes instead of instantiating subclasses directly. This reduces the number of subclasses and increases flexibility when adding new objects, such as in a music editing application.</a:t>
            </a:r>
            <a:endParaRPr lang="en-US" sz="1800" b="1"/>
          </a:p>
          <a:p>
            <a:pPr marL="0" indent="0">
              <a:buNone/>
            </a:pPr>
            <a:endParaRPr lang="en-US" smtClean="0"/>
          </a:p>
          <a:p>
            <a:pPr marL="0" indent="0">
              <a:buNone/>
            </a:pPr>
            <a:r>
              <a:rPr lang="en-US"/>
              <a:t/>
            </a:r>
            <a:br>
              <a:rPr lang="en-US"/>
            </a:br>
            <a:endParaRPr lang="en-US"/>
          </a:p>
        </p:txBody>
      </p:sp>
      <p:pic>
        <p:nvPicPr>
          <p:cNvPr id="4" name="Picture 3"/>
          <p:cNvPicPr>
            <a:picLocks noChangeAspect="1"/>
          </p:cNvPicPr>
          <p:nvPr/>
        </p:nvPicPr>
        <p:blipFill>
          <a:blip r:embed="rId2"/>
          <a:stretch>
            <a:fillRect/>
          </a:stretch>
        </p:blipFill>
        <p:spPr>
          <a:xfrm>
            <a:off x="5927035" y="3847398"/>
            <a:ext cx="5588287" cy="2921150"/>
          </a:xfrm>
          <a:prstGeom prst="rect">
            <a:avLst/>
          </a:prstGeom>
        </p:spPr>
      </p:pic>
    </p:spTree>
    <p:extLst>
      <p:ext uri="{BB962C8B-B14F-4D97-AF65-F5344CB8AC3E}">
        <p14:creationId xmlns:p14="http://schemas.microsoft.com/office/powerpoint/2010/main" val="289277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PROTOTYPE </a:t>
            </a:r>
          </a:p>
        </p:txBody>
      </p:sp>
      <p:sp>
        <p:nvSpPr>
          <p:cNvPr id="3" name="Content Placeholder 2"/>
          <p:cNvSpPr>
            <a:spLocks noGrp="1"/>
          </p:cNvSpPr>
          <p:nvPr>
            <p:ph idx="1"/>
          </p:nvPr>
        </p:nvSpPr>
        <p:spPr>
          <a:xfrm>
            <a:off x="1104900" y="1600200"/>
            <a:ext cx="4212535" cy="4432852"/>
          </a:xfrm>
        </p:spPr>
        <p:txBody>
          <a:bodyPr/>
          <a:lstStyle/>
          <a:p>
            <a:pPr marL="0" indent="0">
              <a:buNone/>
            </a:pPr>
            <a:r>
              <a:rPr lang="en-US" b="1" smtClean="0"/>
              <a:t>Solution</a:t>
            </a:r>
          </a:p>
          <a:p>
            <a:r>
              <a:rPr lang="en-US"/>
              <a:t>Prototype (Graphic)</a:t>
            </a:r>
          </a:p>
          <a:p>
            <a:pPr lvl="1"/>
            <a:r>
              <a:rPr lang="en-US" sz="2000"/>
              <a:t>declares an interface for cloning itself.</a:t>
            </a:r>
          </a:p>
          <a:p>
            <a:r>
              <a:rPr lang="en-US"/>
              <a:t>ConcretePrototype (Staff, WholeNote, HalfNote)</a:t>
            </a:r>
          </a:p>
          <a:p>
            <a:pPr lvl="1"/>
            <a:r>
              <a:rPr lang="en-US" sz="2000"/>
              <a:t>implements an operation for cloning itself.</a:t>
            </a:r>
          </a:p>
          <a:p>
            <a:r>
              <a:rPr lang="en-US"/>
              <a:t>Client (GraphicTool)</a:t>
            </a:r>
          </a:p>
          <a:p>
            <a:pPr lvl="1"/>
            <a:r>
              <a:rPr lang="en-US" sz="2000"/>
              <a:t>creates a new object by asking a prototype to clone itself</a:t>
            </a:r>
            <a:endParaRPr lang="en-US" b="1" dirty="0"/>
          </a:p>
        </p:txBody>
      </p:sp>
      <p:pic>
        <p:nvPicPr>
          <p:cNvPr id="4" name="Picture 3"/>
          <p:cNvPicPr>
            <a:picLocks noChangeAspect="1"/>
          </p:cNvPicPr>
          <p:nvPr/>
        </p:nvPicPr>
        <p:blipFill>
          <a:blip r:embed="rId2"/>
          <a:stretch>
            <a:fillRect/>
          </a:stretch>
        </p:blipFill>
        <p:spPr>
          <a:xfrm>
            <a:off x="5049078" y="1451457"/>
            <a:ext cx="6958293" cy="3631431"/>
          </a:xfrm>
          <a:prstGeom prst="rect">
            <a:avLst/>
          </a:prstGeom>
        </p:spPr>
      </p:pic>
    </p:spTree>
    <p:extLst>
      <p:ext uri="{BB962C8B-B14F-4D97-AF65-F5344CB8AC3E}">
        <p14:creationId xmlns:p14="http://schemas.microsoft.com/office/powerpoint/2010/main" val="27055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53987" y="2978597"/>
            <a:ext cx="10096500" cy="2219691"/>
          </a:xfrm>
        </p:spPr>
        <p:txBody>
          <a:bodyPr>
            <a:normAutofit/>
          </a:bodyPr>
          <a:lstStyle/>
          <a:p>
            <a:pPr algn="ctr"/>
            <a:r>
              <a:rPr lang="en-US" b="1" smtClean="0">
                <a:latin typeface="Times New Roman" panose="02020603050405020304" pitchFamily="18" charset="0"/>
                <a:cs typeface="Times New Roman" panose="02020603050405020304" pitchFamily="18" charset="0"/>
              </a:rPr>
              <a:t>Structural </a:t>
            </a:r>
            <a:r>
              <a:rPr lang="en-US" b="1">
                <a:latin typeface="Times New Roman" panose="02020603050405020304" pitchFamily="18" charset="0"/>
                <a:cs typeface="Times New Roman" panose="02020603050405020304" pitchFamily="18" charset="0"/>
              </a:rPr>
              <a:t>Patterns </a:t>
            </a:r>
            <a:br>
              <a:rPr lang="en-US" b="1">
                <a:latin typeface="Times New Roman" panose="02020603050405020304" pitchFamily="18" charset="0"/>
                <a:cs typeface="Times New Roman" panose="02020603050405020304" pitchFamily="18" charset="0"/>
              </a:rPr>
            </a:br>
            <a:r>
              <a:rPr lang="en-US"/>
              <a:t/>
            </a:r>
            <a:br>
              <a:rPr lang="en-US"/>
            </a:br>
            <a:endParaRPr lang="en-US"/>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725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814B-B235-8B40-B4C7-E1EF88C3B0BD}"/>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06149572-AE49-0B46-B3EE-D132F245DA45}"/>
              </a:ext>
            </a:extLst>
          </p:cNvPr>
          <p:cNvSpPr>
            <a:spLocks noGrp="1"/>
          </p:cNvSpPr>
          <p:nvPr>
            <p:ph idx="1"/>
          </p:nvPr>
        </p:nvSpPr>
        <p:spPr/>
        <p:txBody>
          <a:bodyPr/>
          <a:lstStyle/>
          <a:p>
            <a:r>
              <a:rPr lang="en-US" dirty="0"/>
              <a:t> </a:t>
            </a:r>
            <a:r>
              <a:rPr lang="en-US" b="1" dirty="0"/>
              <a:t>Intent</a:t>
            </a:r>
            <a:r>
              <a:rPr lang="en-US" dirty="0"/>
              <a:t>: Convert the interface of a class into another interface clients expect. Adapter lets classes work together that couldn't otherwise because of incompatible interfaces.</a:t>
            </a:r>
          </a:p>
          <a:p>
            <a:pPr lvl="1"/>
            <a:r>
              <a:rPr lang="en-US" dirty="0"/>
              <a:t>Example: Integer is a class to adapt </a:t>
            </a:r>
            <a:r>
              <a:rPr lang="en-US" dirty="0" err="1"/>
              <a:t>int</a:t>
            </a:r>
            <a:r>
              <a:rPr lang="en-US" dirty="0"/>
              <a:t> type</a:t>
            </a:r>
          </a:p>
          <a:p>
            <a:pPr lvl="1"/>
            <a:endParaRPr lang="en-US" dirty="0"/>
          </a:p>
          <a:p>
            <a:r>
              <a:rPr lang="en-US" dirty="0"/>
              <a:t> </a:t>
            </a:r>
            <a:r>
              <a:rPr lang="en-US" b="1" dirty="0"/>
              <a:t>Motivation</a:t>
            </a:r>
            <a:r>
              <a:rPr lang="en-US" dirty="0"/>
              <a:t>: Sometimes a toolkit class that's designed for reuse isn't reusable only because its interface doesn't match the domain-specific interface an application requires.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FC1EA54-E303-2041-98B0-132F36F1D41E}"/>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0AA328F6-A109-544B-A271-FE197487546E}"/>
              </a:ext>
            </a:extLst>
          </p:cNvPr>
          <p:cNvSpPr>
            <a:spLocks noGrp="1"/>
          </p:cNvSpPr>
          <p:nvPr>
            <p:ph type="sldNum" sz="quarter" idx="12"/>
          </p:nvPr>
        </p:nvSpPr>
        <p:spPr/>
        <p:txBody>
          <a:bodyPr/>
          <a:lstStyle/>
          <a:p>
            <a:fld id="{7DC1BBB0-96F0-4077-A278-0F3FB5C104D3}" type="slidenum">
              <a:rPr lang="en-US" smtClean="0"/>
              <a:pPr/>
              <a:t>35</a:t>
            </a:fld>
            <a:endParaRPr lang="en-US"/>
          </a:p>
        </p:txBody>
      </p:sp>
    </p:spTree>
    <p:extLst>
      <p:ext uri="{BB962C8B-B14F-4D97-AF65-F5344CB8AC3E}">
        <p14:creationId xmlns:p14="http://schemas.microsoft.com/office/powerpoint/2010/main" val="13599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99B0-B4E8-204C-8896-7C3BDBC20A16}"/>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CFB58FE1-B2BE-314A-A7CD-036055065AB2}"/>
              </a:ext>
            </a:extLst>
          </p:cNvPr>
          <p:cNvSpPr>
            <a:spLocks noGrp="1"/>
          </p:cNvSpPr>
          <p:nvPr>
            <p:ph idx="1"/>
          </p:nvPr>
        </p:nvSpPr>
        <p:spPr/>
        <p:txBody>
          <a:bodyPr/>
          <a:lstStyle/>
          <a:p>
            <a:r>
              <a:rPr lang="en-US" dirty="0"/>
              <a:t> Solution 1: multiple inheritance</a:t>
            </a:r>
          </a:p>
          <a:p>
            <a:pPr lvl="1"/>
            <a:r>
              <a:rPr lang="en-US" dirty="0"/>
              <a:t>Current class: Target, Old class: </a:t>
            </a:r>
            <a:r>
              <a:rPr lang="en-US" dirty="0" err="1"/>
              <a:t>Adaptee</a:t>
            </a:r>
            <a:endParaRPr lang="en-US" dirty="0"/>
          </a:p>
          <a:p>
            <a:pPr lvl="1"/>
            <a:r>
              <a:rPr lang="en-US" dirty="0"/>
              <a:t>Client can work with Target, not </a:t>
            </a:r>
            <a:r>
              <a:rPr lang="en-US" dirty="0" err="1"/>
              <a:t>Adaptee</a:t>
            </a:r>
            <a:endParaRPr lang="en-US" dirty="0"/>
          </a:p>
          <a:p>
            <a:pPr lvl="1"/>
            <a:r>
              <a:rPr lang="en-US" dirty="0"/>
              <a:t>-&gt; Adapter will adapt </a:t>
            </a:r>
            <a:r>
              <a:rPr lang="en-US" dirty="0" err="1"/>
              <a:t>Adaptee</a:t>
            </a:r>
            <a:r>
              <a:rPr lang="en-US" dirty="0"/>
              <a:t> to work with Client</a:t>
            </a:r>
          </a:p>
        </p:txBody>
      </p:sp>
      <p:sp>
        <p:nvSpPr>
          <p:cNvPr id="4" name="Footer Placeholder 3">
            <a:extLst>
              <a:ext uri="{FF2B5EF4-FFF2-40B4-BE49-F238E27FC236}">
                <a16:creationId xmlns:a16="http://schemas.microsoft.com/office/drawing/2014/main" id="{D2491C99-3E71-3D4B-B7F6-23CE63E8BB43}"/>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437ADE26-9CDE-3248-BE84-941C7E0B4492}"/>
              </a:ext>
            </a:extLst>
          </p:cNvPr>
          <p:cNvSpPr>
            <a:spLocks noGrp="1"/>
          </p:cNvSpPr>
          <p:nvPr>
            <p:ph type="sldNum" sz="quarter" idx="12"/>
          </p:nvPr>
        </p:nvSpPr>
        <p:spPr/>
        <p:txBody>
          <a:bodyPr/>
          <a:lstStyle/>
          <a:p>
            <a:fld id="{7DC1BBB0-96F0-4077-A278-0F3FB5C104D3}" type="slidenum">
              <a:rPr lang="en-US" smtClean="0"/>
              <a:pPr/>
              <a:t>36</a:t>
            </a:fld>
            <a:endParaRPr lang="en-US"/>
          </a:p>
        </p:txBody>
      </p:sp>
      <p:pic>
        <p:nvPicPr>
          <p:cNvPr id="6" name="Picture 5">
            <a:extLst>
              <a:ext uri="{FF2B5EF4-FFF2-40B4-BE49-F238E27FC236}">
                <a16:creationId xmlns:a16="http://schemas.microsoft.com/office/drawing/2014/main" id="{3367AE54-D786-0C45-8138-3A354C478FA3}"/>
              </a:ext>
            </a:extLst>
          </p:cNvPr>
          <p:cNvPicPr>
            <a:picLocks noChangeAspect="1"/>
          </p:cNvPicPr>
          <p:nvPr/>
        </p:nvPicPr>
        <p:blipFill>
          <a:blip r:embed="rId2"/>
          <a:stretch>
            <a:fillRect/>
          </a:stretch>
        </p:blipFill>
        <p:spPr>
          <a:xfrm>
            <a:off x="1946174" y="3543300"/>
            <a:ext cx="9080500" cy="3162300"/>
          </a:xfrm>
          <a:prstGeom prst="rect">
            <a:avLst/>
          </a:prstGeom>
          <a:ln>
            <a:solidFill>
              <a:schemeClr val="accent1"/>
            </a:solidFill>
          </a:ln>
        </p:spPr>
      </p:pic>
    </p:spTree>
    <p:extLst>
      <p:ext uri="{BB962C8B-B14F-4D97-AF65-F5344CB8AC3E}">
        <p14:creationId xmlns:p14="http://schemas.microsoft.com/office/powerpoint/2010/main" val="17232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E1CD-EAEF-4D45-9356-3775EA877F12}"/>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5463492D-C0BF-2944-8B7B-42A66337CB66}"/>
              </a:ext>
            </a:extLst>
          </p:cNvPr>
          <p:cNvSpPr>
            <a:spLocks noGrp="1"/>
          </p:cNvSpPr>
          <p:nvPr>
            <p:ph idx="1"/>
          </p:nvPr>
        </p:nvSpPr>
        <p:spPr/>
        <p:txBody>
          <a:bodyPr/>
          <a:lstStyle/>
          <a:p>
            <a:r>
              <a:rPr lang="en-US" dirty="0"/>
              <a:t> Solution 2: using object of </a:t>
            </a:r>
            <a:r>
              <a:rPr lang="en-US" dirty="0" err="1"/>
              <a:t>adaptee</a:t>
            </a:r>
            <a:r>
              <a:rPr lang="en-US" dirty="0"/>
              <a:t> inside an adapter </a:t>
            </a:r>
          </a:p>
          <a:p>
            <a:pPr lvl="1"/>
            <a:r>
              <a:rPr lang="en-US" dirty="0"/>
              <a:t>Current class: Target, Old class: </a:t>
            </a:r>
            <a:r>
              <a:rPr lang="en-US" dirty="0" err="1"/>
              <a:t>Adaptee</a:t>
            </a:r>
            <a:endParaRPr lang="en-US" dirty="0"/>
          </a:p>
          <a:p>
            <a:pPr lvl="1"/>
            <a:r>
              <a:rPr lang="en-US" dirty="0"/>
              <a:t>Client can work with Target, not </a:t>
            </a:r>
            <a:r>
              <a:rPr lang="en-US" dirty="0" err="1"/>
              <a:t>Adaptee</a:t>
            </a:r>
            <a:endParaRPr lang="en-US" dirty="0"/>
          </a:p>
          <a:p>
            <a:pPr lvl="1"/>
            <a:r>
              <a:rPr lang="en-US" dirty="0"/>
              <a:t>-&gt; Adapter uses </a:t>
            </a:r>
            <a:r>
              <a:rPr lang="en-US" dirty="0" err="1"/>
              <a:t>Adaptee</a:t>
            </a:r>
            <a:r>
              <a:rPr lang="en-US" dirty="0"/>
              <a:t> object to work with Client</a:t>
            </a:r>
          </a:p>
        </p:txBody>
      </p:sp>
      <p:sp>
        <p:nvSpPr>
          <p:cNvPr id="4" name="Footer Placeholder 3">
            <a:extLst>
              <a:ext uri="{FF2B5EF4-FFF2-40B4-BE49-F238E27FC236}">
                <a16:creationId xmlns:a16="http://schemas.microsoft.com/office/drawing/2014/main" id="{BC688E5B-1778-9C47-90D5-91F95B34F0D4}"/>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151FC1F3-1CB0-B447-A136-69BD1C673D16}"/>
              </a:ext>
            </a:extLst>
          </p:cNvPr>
          <p:cNvSpPr>
            <a:spLocks noGrp="1"/>
          </p:cNvSpPr>
          <p:nvPr>
            <p:ph type="sldNum" sz="quarter" idx="12"/>
          </p:nvPr>
        </p:nvSpPr>
        <p:spPr/>
        <p:txBody>
          <a:bodyPr/>
          <a:lstStyle/>
          <a:p>
            <a:fld id="{7DC1BBB0-96F0-4077-A278-0F3FB5C104D3}" type="slidenum">
              <a:rPr lang="en-US" smtClean="0"/>
              <a:pPr/>
              <a:t>37</a:t>
            </a:fld>
            <a:endParaRPr lang="en-US"/>
          </a:p>
        </p:txBody>
      </p:sp>
      <p:pic>
        <p:nvPicPr>
          <p:cNvPr id="6" name="Picture 5">
            <a:extLst>
              <a:ext uri="{FF2B5EF4-FFF2-40B4-BE49-F238E27FC236}">
                <a16:creationId xmlns:a16="http://schemas.microsoft.com/office/drawing/2014/main" id="{0C359D46-CD6A-1344-8435-B51DCC1093CE}"/>
              </a:ext>
            </a:extLst>
          </p:cNvPr>
          <p:cNvPicPr>
            <a:picLocks noChangeAspect="1"/>
          </p:cNvPicPr>
          <p:nvPr/>
        </p:nvPicPr>
        <p:blipFill>
          <a:blip r:embed="rId2"/>
          <a:stretch>
            <a:fillRect/>
          </a:stretch>
        </p:blipFill>
        <p:spPr>
          <a:xfrm>
            <a:off x="2133600" y="3776404"/>
            <a:ext cx="8344128" cy="2929197"/>
          </a:xfrm>
          <a:prstGeom prst="rect">
            <a:avLst/>
          </a:prstGeom>
          <a:ln>
            <a:solidFill>
              <a:schemeClr val="accent1"/>
            </a:solidFill>
          </a:ln>
        </p:spPr>
      </p:pic>
    </p:spTree>
    <p:extLst>
      <p:ext uri="{BB962C8B-B14F-4D97-AF65-F5344CB8AC3E}">
        <p14:creationId xmlns:p14="http://schemas.microsoft.com/office/powerpoint/2010/main" val="56229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4878-5732-0648-A7EE-B97113D25188}"/>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01B18321-37D0-3C44-B8B1-B43B9BF3A927}"/>
              </a:ext>
            </a:extLst>
          </p:cNvPr>
          <p:cNvSpPr>
            <a:spLocks noGrp="1"/>
          </p:cNvSpPr>
          <p:nvPr>
            <p:ph idx="1"/>
          </p:nvPr>
        </p:nvSpPr>
        <p:spPr/>
        <p:txBody>
          <a:bodyPr/>
          <a:lstStyle/>
          <a:p>
            <a:r>
              <a:rPr lang="en-US" dirty="0"/>
              <a:t> Example: Consider for example a drawing editor that lets users draw and arrange graphical elements (lines, polygons, text, etc.) into pictures and diagrams. The drawing editor's key abstraction is the graphical object, which has an editable shape and can draw itself. The interface for graphical objects is defined by an abstract class called Shape. The editor defines a subclass of Shape for each kind of graphical object: a </a:t>
            </a:r>
            <a:r>
              <a:rPr lang="en-US" dirty="0" err="1"/>
              <a:t>LineShape</a:t>
            </a:r>
            <a:r>
              <a:rPr lang="en-US" dirty="0"/>
              <a:t> class for lines, a </a:t>
            </a:r>
            <a:r>
              <a:rPr lang="en-US" dirty="0" err="1"/>
              <a:t>PolygonShape</a:t>
            </a:r>
            <a:r>
              <a:rPr lang="en-US" dirty="0"/>
              <a:t> class for polygons, and so forth. </a:t>
            </a:r>
          </a:p>
          <a:p>
            <a:endParaRPr lang="en-US" dirty="0"/>
          </a:p>
        </p:txBody>
      </p:sp>
      <p:sp>
        <p:nvSpPr>
          <p:cNvPr id="4" name="Footer Placeholder 3">
            <a:extLst>
              <a:ext uri="{FF2B5EF4-FFF2-40B4-BE49-F238E27FC236}">
                <a16:creationId xmlns:a16="http://schemas.microsoft.com/office/drawing/2014/main" id="{2550F1E9-A65B-7C44-8CEE-17D788DAA735}"/>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49114BC7-A78C-374F-8CFD-B0361DE2E2F6}"/>
              </a:ext>
            </a:extLst>
          </p:cNvPr>
          <p:cNvSpPr>
            <a:spLocks noGrp="1"/>
          </p:cNvSpPr>
          <p:nvPr>
            <p:ph type="sldNum" sz="quarter" idx="12"/>
          </p:nvPr>
        </p:nvSpPr>
        <p:spPr/>
        <p:txBody>
          <a:bodyPr/>
          <a:lstStyle/>
          <a:p>
            <a:fld id="{7DC1BBB0-96F0-4077-A278-0F3FB5C104D3}" type="slidenum">
              <a:rPr lang="en-US" smtClean="0"/>
              <a:pPr/>
              <a:t>38</a:t>
            </a:fld>
            <a:endParaRPr lang="en-US"/>
          </a:p>
        </p:txBody>
      </p:sp>
    </p:spTree>
    <p:extLst>
      <p:ext uri="{BB962C8B-B14F-4D97-AF65-F5344CB8AC3E}">
        <p14:creationId xmlns:p14="http://schemas.microsoft.com/office/powerpoint/2010/main" val="27021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4878-5732-0648-A7EE-B97113D25188}"/>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01B18321-37D0-3C44-B8B1-B43B9BF3A927}"/>
              </a:ext>
            </a:extLst>
          </p:cNvPr>
          <p:cNvSpPr>
            <a:spLocks noGrp="1"/>
          </p:cNvSpPr>
          <p:nvPr>
            <p:ph idx="1"/>
          </p:nvPr>
        </p:nvSpPr>
        <p:spPr/>
        <p:txBody>
          <a:bodyPr/>
          <a:lstStyle/>
          <a:p>
            <a:r>
              <a:rPr lang="en-US" dirty="0"/>
              <a:t> Example (continued): Meanwhile, an off-the-shelf user interface toolkit might already provide a sophisticated </a:t>
            </a:r>
            <a:r>
              <a:rPr lang="en-US" dirty="0" err="1"/>
              <a:t>TextView</a:t>
            </a:r>
            <a:r>
              <a:rPr lang="en-US" dirty="0"/>
              <a:t> class for displaying and editing text. Ideally we'd like to reuse </a:t>
            </a:r>
            <a:r>
              <a:rPr lang="en-US" dirty="0" err="1"/>
              <a:t>TextView</a:t>
            </a:r>
            <a:r>
              <a:rPr lang="en-US" dirty="0"/>
              <a:t> to implement </a:t>
            </a:r>
            <a:r>
              <a:rPr lang="en-US" dirty="0" err="1"/>
              <a:t>TextShape</a:t>
            </a:r>
            <a:r>
              <a:rPr lang="en-US" dirty="0"/>
              <a:t>, but the toolkit wasn't designed with Shape classes in mind. So we can't use </a:t>
            </a:r>
            <a:r>
              <a:rPr lang="en-US" dirty="0" err="1"/>
              <a:t>TextView</a:t>
            </a:r>
            <a:r>
              <a:rPr lang="en-US" dirty="0"/>
              <a:t> and Shape objects interchangeably. </a:t>
            </a:r>
          </a:p>
          <a:p>
            <a:endParaRPr lang="en-US" dirty="0"/>
          </a:p>
          <a:p>
            <a:endParaRPr lang="en-US" dirty="0"/>
          </a:p>
        </p:txBody>
      </p:sp>
      <p:sp>
        <p:nvSpPr>
          <p:cNvPr id="4" name="Footer Placeholder 3">
            <a:extLst>
              <a:ext uri="{FF2B5EF4-FFF2-40B4-BE49-F238E27FC236}">
                <a16:creationId xmlns:a16="http://schemas.microsoft.com/office/drawing/2014/main" id="{2550F1E9-A65B-7C44-8CEE-17D788DAA735}"/>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49114BC7-A78C-374F-8CFD-B0361DE2E2F6}"/>
              </a:ext>
            </a:extLst>
          </p:cNvPr>
          <p:cNvSpPr>
            <a:spLocks noGrp="1"/>
          </p:cNvSpPr>
          <p:nvPr>
            <p:ph type="sldNum" sz="quarter" idx="12"/>
          </p:nvPr>
        </p:nvSpPr>
        <p:spPr/>
        <p:txBody>
          <a:bodyPr/>
          <a:lstStyle/>
          <a:p>
            <a:fld id="{7DC1BBB0-96F0-4077-A278-0F3FB5C104D3}" type="slidenum">
              <a:rPr lang="en-US" smtClean="0"/>
              <a:pPr/>
              <a:t>39</a:t>
            </a:fld>
            <a:endParaRPr lang="en-US"/>
          </a:p>
        </p:txBody>
      </p:sp>
    </p:spTree>
    <p:extLst>
      <p:ext uri="{BB962C8B-B14F-4D97-AF65-F5344CB8AC3E}">
        <p14:creationId xmlns:p14="http://schemas.microsoft.com/office/powerpoint/2010/main" val="30229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olidFill>
                  <a:schemeClr val="tx1">
                    <a:lumMod val="50000"/>
                  </a:schemeClr>
                </a:solidFill>
                <a:latin typeface="Times New Roman" panose="02020603050405020304" pitchFamily="18" charset="0"/>
                <a:cs typeface="Times New Roman" panose="02020603050405020304" pitchFamily="18" charset="0"/>
              </a:rPr>
              <a:t>Why use Design Patterns</a:t>
            </a:r>
            <a:r>
              <a:rPr lang="en-US" altLang="en-US" b="1" smtClean="0">
                <a:solidFill>
                  <a:schemeClr val="tx1">
                    <a:lumMod val="50000"/>
                  </a:schemeClr>
                </a:solidFill>
                <a:latin typeface="Times New Roman" panose="02020603050405020304" pitchFamily="18" charset="0"/>
                <a:cs typeface="Times New Roman" panose="02020603050405020304" pitchFamily="18" charset="0"/>
              </a:rPr>
              <a:t>?</a:t>
            </a:r>
            <a:endParaRPr lang="en-US"/>
          </a:p>
        </p:txBody>
      </p:sp>
      <p:sp>
        <p:nvSpPr>
          <p:cNvPr id="3" name="Content Placeholder 2"/>
          <p:cNvSpPr>
            <a:spLocks noGrp="1"/>
          </p:cNvSpPr>
          <p:nvPr>
            <p:ph idx="1"/>
          </p:nvPr>
        </p:nvSpPr>
        <p:spPr/>
        <p:txBody>
          <a:bodyPr/>
          <a:lstStyle/>
          <a:p>
            <a:endParaRPr lang="en-US"/>
          </a:p>
        </p:txBody>
      </p:sp>
      <p:graphicFrame>
        <p:nvGraphicFramePr>
          <p:cNvPr id="4" name="Object 4">
            <a:extLst>
              <a:ext uri="{FF2B5EF4-FFF2-40B4-BE49-F238E27FC236}">
                <a16:creationId xmlns:a16="http://schemas.microsoft.com/office/drawing/2014/main" id="{7989A5B0-EF29-6341-B2FB-A2E9309797CF}"/>
              </a:ext>
            </a:extLst>
          </p:cNvPr>
          <p:cNvGraphicFramePr>
            <a:graphicFrameLocks noChangeAspect="1"/>
          </p:cNvGraphicFramePr>
          <p:nvPr/>
        </p:nvGraphicFramePr>
        <p:xfrm>
          <a:off x="4100512" y="1600200"/>
          <a:ext cx="3981450" cy="4522788"/>
        </p:xfrm>
        <a:graphic>
          <a:graphicData uri="http://schemas.openxmlformats.org/presentationml/2006/ole">
            <mc:AlternateContent xmlns:mc="http://schemas.openxmlformats.org/markup-compatibility/2006">
              <mc:Choice xmlns:v="urn:schemas-microsoft-com:vml" Requires="v">
                <p:oleObj spid="_x0000_s2082" name="Visio" r:id="rId3" imgW="6908800" imgH="7988300" progId="Visio.Drawing.11">
                  <p:embed/>
                </p:oleObj>
              </mc:Choice>
              <mc:Fallback>
                <p:oleObj name="Visio" r:id="rId3" imgW="6908800" imgH="7988300" progId="Visio.Drawing.11">
                  <p:embed/>
                  <p:pic>
                    <p:nvPicPr>
                      <p:cNvPr id="1026" name="Object 4">
                        <a:extLst>
                          <a:ext uri="{FF2B5EF4-FFF2-40B4-BE49-F238E27FC236}">
                            <a16:creationId xmlns:a16="http://schemas.microsoft.com/office/drawing/2014/main" id="{7989A5B0-EF29-6341-B2FB-A2E93097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512" y="1600200"/>
                        <a:ext cx="3981450" cy="452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082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447B-36D6-204B-BCB7-BEF8D6CD8270}"/>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827B05B6-EF72-B24C-856C-3E30B923E8BC}"/>
              </a:ext>
            </a:extLst>
          </p:cNvPr>
          <p:cNvSpPr>
            <a:spLocks noGrp="1"/>
          </p:cNvSpPr>
          <p:nvPr>
            <p:ph idx="1"/>
          </p:nvPr>
        </p:nvSpPr>
        <p:spPr/>
        <p:txBody>
          <a:bodyPr/>
          <a:lstStyle/>
          <a:p>
            <a:r>
              <a:rPr lang="en-US" dirty="0"/>
              <a:t> Solution 1 for example problem</a:t>
            </a:r>
          </a:p>
        </p:txBody>
      </p:sp>
      <p:sp>
        <p:nvSpPr>
          <p:cNvPr id="4" name="Footer Placeholder 3">
            <a:extLst>
              <a:ext uri="{FF2B5EF4-FFF2-40B4-BE49-F238E27FC236}">
                <a16:creationId xmlns:a16="http://schemas.microsoft.com/office/drawing/2014/main" id="{03D48CF0-9BD6-F945-9530-F7A63C944F20}"/>
              </a:ext>
            </a:extLst>
          </p:cNvPr>
          <p:cNvSpPr>
            <a:spLocks noGrp="1"/>
          </p:cNvSpPr>
          <p:nvPr>
            <p:ph type="ftr" sz="quarter" idx="11"/>
          </p:nvPr>
        </p:nvSpPr>
        <p:spPr/>
        <p:txBody>
          <a:bodyPr/>
          <a:lstStyle/>
          <a:p>
            <a:r>
              <a:rPr lang="en-US"/>
              <a:t>Advanced Programming</a:t>
            </a:r>
            <a:endParaRPr lang="en-US" dirty="0"/>
          </a:p>
        </p:txBody>
      </p:sp>
      <p:sp>
        <p:nvSpPr>
          <p:cNvPr id="5" name="Slide Number Placeholder 4">
            <a:extLst>
              <a:ext uri="{FF2B5EF4-FFF2-40B4-BE49-F238E27FC236}">
                <a16:creationId xmlns:a16="http://schemas.microsoft.com/office/drawing/2014/main" id="{4B071795-349C-1C40-A965-605DF2846D3C}"/>
              </a:ext>
            </a:extLst>
          </p:cNvPr>
          <p:cNvSpPr>
            <a:spLocks noGrp="1"/>
          </p:cNvSpPr>
          <p:nvPr>
            <p:ph type="sldNum" sz="quarter" idx="12"/>
          </p:nvPr>
        </p:nvSpPr>
        <p:spPr/>
        <p:txBody>
          <a:bodyPr/>
          <a:lstStyle/>
          <a:p>
            <a:fld id="{7DC1BBB0-96F0-4077-A278-0F3FB5C104D3}" type="slidenum">
              <a:rPr lang="en-US" smtClean="0"/>
              <a:pPr/>
              <a:t>40</a:t>
            </a:fld>
            <a:endParaRPr lang="en-US"/>
          </a:p>
        </p:txBody>
      </p:sp>
      <p:pic>
        <p:nvPicPr>
          <p:cNvPr id="6" name="Picture 5">
            <a:extLst>
              <a:ext uri="{FF2B5EF4-FFF2-40B4-BE49-F238E27FC236}">
                <a16:creationId xmlns:a16="http://schemas.microsoft.com/office/drawing/2014/main" id="{7BAFA47A-942E-9042-B5F6-9719AED75B1D}"/>
              </a:ext>
            </a:extLst>
          </p:cNvPr>
          <p:cNvPicPr>
            <a:picLocks noChangeAspect="1"/>
          </p:cNvPicPr>
          <p:nvPr/>
        </p:nvPicPr>
        <p:blipFill>
          <a:blip r:embed="rId2"/>
          <a:stretch>
            <a:fillRect/>
          </a:stretch>
        </p:blipFill>
        <p:spPr>
          <a:xfrm>
            <a:off x="1447801" y="2514600"/>
            <a:ext cx="10028097" cy="3763486"/>
          </a:xfrm>
          <a:prstGeom prst="rect">
            <a:avLst/>
          </a:prstGeom>
          <a:ln>
            <a:solidFill>
              <a:schemeClr val="accent1"/>
            </a:solidFill>
          </a:ln>
        </p:spPr>
      </p:pic>
    </p:spTree>
    <p:extLst>
      <p:ext uri="{BB962C8B-B14F-4D97-AF65-F5344CB8AC3E}">
        <p14:creationId xmlns:p14="http://schemas.microsoft.com/office/powerpoint/2010/main" val="183155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BRIDGE </a:t>
            </a:r>
          </a:p>
        </p:txBody>
      </p:sp>
      <p:sp>
        <p:nvSpPr>
          <p:cNvPr id="3" name="Content Placeholder 2"/>
          <p:cNvSpPr>
            <a:spLocks noGrp="1"/>
          </p:cNvSpPr>
          <p:nvPr>
            <p:ph idx="1"/>
          </p:nvPr>
        </p:nvSpPr>
        <p:spPr/>
        <p:txBody>
          <a:bodyPr/>
          <a:lstStyle/>
          <a:p>
            <a:r>
              <a:rPr lang="en-US" b="1" smtClean="0"/>
              <a:t>Intent</a:t>
            </a:r>
          </a:p>
          <a:p>
            <a:pPr marL="0" indent="0">
              <a:buNone/>
            </a:pPr>
            <a:r>
              <a:rPr lang="en-US" smtClean="0"/>
              <a:t>Decouple </a:t>
            </a:r>
            <a:r>
              <a:rPr lang="en-US"/>
              <a:t>an abstraction from its implementation so that the two can vary independently. </a:t>
            </a:r>
            <a:endParaRPr lang="en-US" smtClean="0"/>
          </a:p>
          <a:p>
            <a:r>
              <a:rPr lang="en-US" b="1" smtClean="0"/>
              <a:t>Motivation</a:t>
            </a:r>
            <a:r>
              <a:rPr lang="en-US" smtClean="0"/>
              <a:t> </a:t>
            </a:r>
          </a:p>
          <a:p>
            <a:pPr marL="0" indent="0">
              <a:buNone/>
            </a:pPr>
            <a:r>
              <a:rPr lang="en-US"/>
              <a:t>The Bridge Pattern separates an object's abstraction from its implementation into two independent class hierarchies, allowing them to vary independently. This solves the problem of tight coupling caused by inheritance and increases flexibility when extending to multiple platforms or object types.</a:t>
            </a:r>
            <a:br>
              <a:rPr lang="en-US"/>
            </a:br>
            <a:endParaRPr lang="en-US"/>
          </a:p>
        </p:txBody>
      </p:sp>
    </p:spTree>
    <p:extLst>
      <p:ext uri="{BB962C8B-B14F-4D97-AF65-F5344CB8AC3E}">
        <p14:creationId xmlns:p14="http://schemas.microsoft.com/office/powerpoint/2010/main" val="4745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BRIDGE</a:t>
            </a:r>
          </a:p>
        </p:txBody>
      </p:sp>
      <p:pic>
        <p:nvPicPr>
          <p:cNvPr id="4" name="Content Placeholder 3"/>
          <p:cNvPicPr>
            <a:picLocks noGrp="1" noChangeAspect="1"/>
          </p:cNvPicPr>
          <p:nvPr>
            <p:ph idx="1"/>
          </p:nvPr>
        </p:nvPicPr>
        <p:blipFill>
          <a:blip r:embed="rId2"/>
          <a:stretch>
            <a:fillRect/>
          </a:stretch>
        </p:blipFill>
        <p:spPr>
          <a:xfrm>
            <a:off x="6016905" y="2959430"/>
            <a:ext cx="5207268" cy="3245017"/>
          </a:xfrm>
          <a:prstGeom prst="rect">
            <a:avLst/>
          </a:prstGeom>
        </p:spPr>
      </p:pic>
      <p:pic>
        <p:nvPicPr>
          <p:cNvPr id="5" name="Picture 4"/>
          <p:cNvPicPr>
            <a:picLocks noChangeAspect="1"/>
          </p:cNvPicPr>
          <p:nvPr/>
        </p:nvPicPr>
        <p:blipFill>
          <a:blip r:embed="rId3"/>
          <a:stretch>
            <a:fillRect/>
          </a:stretch>
        </p:blipFill>
        <p:spPr>
          <a:xfrm>
            <a:off x="932426" y="1412747"/>
            <a:ext cx="5162815" cy="1701887"/>
          </a:xfrm>
          <a:prstGeom prst="rect">
            <a:avLst/>
          </a:prstGeom>
        </p:spPr>
      </p:pic>
      <p:sp>
        <p:nvSpPr>
          <p:cNvPr id="6" name="Rectangle 5"/>
          <p:cNvSpPr/>
          <p:nvPr/>
        </p:nvSpPr>
        <p:spPr>
          <a:xfrm>
            <a:off x="195469" y="3498000"/>
            <a:ext cx="6096000" cy="2585323"/>
          </a:xfrm>
          <a:prstGeom prst="rect">
            <a:avLst/>
          </a:prstGeom>
        </p:spPr>
        <p:txBody>
          <a:bodyPr>
            <a:spAutoFit/>
          </a:bodyPr>
          <a:lstStyle/>
          <a:p>
            <a:pPr algn="just"/>
            <a:r>
              <a:rPr lang="en-US">
                <a:solidFill>
                  <a:srgbClr val="000000"/>
                </a:solidFill>
                <a:latin typeface="Times-Roman"/>
              </a:rPr>
              <a:t>All operations on Window subclasses are implemented in terms of abstract operations from the </a:t>
            </a:r>
            <a:r>
              <a:rPr lang="en-US" smtClean="0">
                <a:solidFill>
                  <a:srgbClr val="000000"/>
                </a:solidFill>
                <a:latin typeface="Times-Roman"/>
              </a:rPr>
              <a:t>Windowlmp interface</a:t>
            </a:r>
            <a:r>
              <a:rPr lang="en-US">
                <a:solidFill>
                  <a:srgbClr val="000000"/>
                </a:solidFill>
                <a:latin typeface="Times-Roman"/>
              </a:rPr>
              <a:t>. This decouples the window abstractions</a:t>
            </a:r>
            <a:br>
              <a:rPr lang="en-US">
                <a:solidFill>
                  <a:srgbClr val="000000"/>
                </a:solidFill>
                <a:latin typeface="Times-Roman"/>
              </a:rPr>
            </a:br>
            <a:r>
              <a:rPr lang="en-US">
                <a:solidFill>
                  <a:srgbClr val="000000"/>
                </a:solidFill>
                <a:latin typeface="Times-Roman"/>
              </a:rPr>
              <a:t>from the various platform-specific implementations. We refer to the </a:t>
            </a:r>
            <a:r>
              <a:rPr lang="en-US" smtClean="0">
                <a:solidFill>
                  <a:srgbClr val="000000"/>
                </a:solidFill>
                <a:latin typeface="Times-Roman"/>
              </a:rPr>
              <a:t>relationship between </a:t>
            </a:r>
            <a:r>
              <a:rPr lang="en-US">
                <a:solidFill>
                  <a:srgbClr val="000000"/>
                </a:solidFill>
                <a:latin typeface="Times-Roman"/>
              </a:rPr>
              <a:t>Window and Windowlmp as a </a:t>
            </a:r>
            <a:r>
              <a:rPr lang="en-US" b="1">
                <a:solidFill>
                  <a:srgbClr val="000000"/>
                </a:solidFill>
                <a:latin typeface="Times-Bold"/>
              </a:rPr>
              <a:t>bridge,</a:t>
            </a:r>
            <a:r>
              <a:rPr lang="en-US">
                <a:solidFill>
                  <a:srgbClr val="000000"/>
                </a:solidFill>
                <a:latin typeface="Times-Roman"/>
              </a:rPr>
              <a:t>because it bridges the </a:t>
            </a:r>
            <a:r>
              <a:rPr lang="en-US" smtClean="0">
                <a:solidFill>
                  <a:srgbClr val="000000"/>
                </a:solidFill>
                <a:latin typeface="Times-Roman"/>
              </a:rPr>
              <a:t>abstraction and </a:t>
            </a:r>
            <a:r>
              <a:rPr lang="en-US">
                <a:solidFill>
                  <a:srgbClr val="000000"/>
                </a:solidFill>
                <a:latin typeface="Times-Roman"/>
              </a:rPr>
              <a:t>its implementation, letting them vary independently</a:t>
            </a:r>
            <a:r>
              <a:rPr lang="en-US" smtClean="0">
                <a:solidFill>
                  <a:srgbClr val="000000"/>
                </a:solidFill>
                <a:latin typeface="Times-Roman"/>
              </a:rPr>
              <a:t>.</a:t>
            </a:r>
          </a:p>
          <a:p>
            <a:pPr algn="just"/>
            <a:r>
              <a:rPr lang="en-US" smtClean="0"/>
              <a:t> </a:t>
            </a:r>
            <a:r>
              <a:rPr lang="en-US"/>
              <a:t/>
            </a:r>
            <a:br>
              <a:rPr lang="en-US"/>
            </a:br>
            <a:endParaRPr lang="en-US"/>
          </a:p>
        </p:txBody>
      </p:sp>
    </p:spTree>
    <p:extLst>
      <p:ext uri="{BB962C8B-B14F-4D97-AF65-F5344CB8AC3E}">
        <p14:creationId xmlns:p14="http://schemas.microsoft.com/office/powerpoint/2010/main" val="219842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BRIDGE</a:t>
            </a:r>
          </a:p>
        </p:txBody>
      </p:sp>
      <p:sp>
        <p:nvSpPr>
          <p:cNvPr id="3" name="Content Placeholder 2"/>
          <p:cNvSpPr>
            <a:spLocks noGrp="1"/>
          </p:cNvSpPr>
          <p:nvPr>
            <p:ph idx="1"/>
          </p:nvPr>
        </p:nvSpPr>
        <p:spPr/>
        <p:txBody>
          <a:bodyPr/>
          <a:lstStyle/>
          <a:p>
            <a:r>
              <a:rPr lang="en-US" smtClean="0"/>
              <a:t>Solution</a:t>
            </a:r>
            <a:endParaRPr lang="en-US"/>
          </a:p>
        </p:txBody>
      </p:sp>
      <p:pic>
        <p:nvPicPr>
          <p:cNvPr id="4" name="Picture 3"/>
          <p:cNvPicPr>
            <a:picLocks noChangeAspect="1"/>
          </p:cNvPicPr>
          <p:nvPr/>
        </p:nvPicPr>
        <p:blipFill>
          <a:blip r:embed="rId2"/>
          <a:stretch>
            <a:fillRect/>
          </a:stretch>
        </p:blipFill>
        <p:spPr>
          <a:xfrm>
            <a:off x="429667" y="2084397"/>
            <a:ext cx="5258070" cy="2311519"/>
          </a:xfrm>
          <a:prstGeom prst="rect">
            <a:avLst/>
          </a:prstGeom>
        </p:spPr>
      </p:pic>
      <p:pic>
        <p:nvPicPr>
          <p:cNvPr id="5" name="Picture 4"/>
          <p:cNvPicPr>
            <a:picLocks noChangeAspect="1"/>
          </p:cNvPicPr>
          <p:nvPr/>
        </p:nvPicPr>
        <p:blipFill>
          <a:blip r:embed="rId3"/>
          <a:stretch>
            <a:fillRect/>
          </a:stretch>
        </p:blipFill>
        <p:spPr>
          <a:xfrm>
            <a:off x="5869230" y="1683900"/>
            <a:ext cx="6296059" cy="3792561"/>
          </a:xfrm>
          <a:prstGeom prst="rect">
            <a:avLst/>
          </a:prstGeom>
        </p:spPr>
      </p:pic>
    </p:spTree>
    <p:extLst>
      <p:ext uri="{BB962C8B-B14F-4D97-AF65-F5344CB8AC3E}">
        <p14:creationId xmlns:p14="http://schemas.microsoft.com/office/powerpoint/2010/main" val="391423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a:t>
            </a:r>
          </a:p>
        </p:txBody>
      </p:sp>
      <p:sp>
        <p:nvSpPr>
          <p:cNvPr id="3" name="Content Placeholder 2"/>
          <p:cNvSpPr>
            <a:spLocks noGrp="1"/>
          </p:cNvSpPr>
          <p:nvPr>
            <p:ph idx="1"/>
          </p:nvPr>
        </p:nvSpPr>
        <p:spPr/>
        <p:txBody>
          <a:bodyPr/>
          <a:lstStyle/>
          <a:p>
            <a:r>
              <a:rPr lang="en-US" b="1"/>
              <a:t>Intent</a:t>
            </a:r>
            <a:br>
              <a:rPr lang="en-US" b="1"/>
            </a:br>
            <a:r>
              <a:rPr lang="en-US"/>
              <a:t>Compose objects into tree structures to represent part-whole hierarchies. Composite lets clients treat individual objects and compositions of objects uniformly </a:t>
            </a:r>
            <a:endParaRPr lang="en-US" smtClean="0"/>
          </a:p>
          <a:p>
            <a:r>
              <a:rPr lang="en-US" b="1"/>
              <a:t>Motivation</a:t>
            </a:r>
            <a:r>
              <a:rPr lang="en-US"/>
              <a:t> </a:t>
            </a:r>
            <a:br>
              <a:rPr lang="en-US"/>
            </a:br>
            <a:r>
              <a:rPr lang="en-US"/>
              <a:t>The Composite Pattern allows individual objects and groups of objects to be treated uniformly by organizing them into a recursive tree structure. This eliminates the need for clients to distinguish between primitives and composites, simplifying the design and increasing system flexibility.</a:t>
            </a:r>
            <a:br>
              <a:rPr lang="en-US"/>
            </a:br>
            <a:endParaRPr lang="en-US"/>
          </a:p>
        </p:txBody>
      </p:sp>
      <p:pic>
        <p:nvPicPr>
          <p:cNvPr id="4" name="Picture 3"/>
          <p:cNvPicPr>
            <a:picLocks noChangeAspect="1"/>
          </p:cNvPicPr>
          <p:nvPr/>
        </p:nvPicPr>
        <p:blipFill>
          <a:blip r:embed="rId2"/>
          <a:stretch>
            <a:fillRect/>
          </a:stretch>
        </p:blipFill>
        <p:spPr>
          <a:xfrm>
            <a:off x="944081" y="4198815"/>
            <a:ext cx="5334274" cy="2400423"/>
          </a:xfrm>
          <a:prstGeom prst="rect">
            <a:avLst/>
          </a:prstGeom>
        </p:spPr>
      </p:pic>
      <p:pic>
        <p:nvPicPr>
          <p:cNvPr id="5" name="Picture 4"/>
          <p:cNvPicPr>
            <a:picLocks noChangeAspect="1"/>
          </p:cNvPicPr>
          <p:nvPr/>
        </p:nvPicPr>
        <p:blipFill>
          <a:blip r:embed="rId3"/>
          <a:stretch>
            <a:fillRect/>
          </a:stretch>
        </p:blipFill>
        <p:spPr>
          <a:xfrm>
            <a:off x="6536135" y="4144027"/>
            <a:ext cx="4704328" cy="2455211"/>
          </a:xfrm>
          <a:prstGeom prst="rect">
            <a:avLst/>
          </a:prstGeom>
        </p:spPr>
      </p:pic>
    </p:spTree>
    <p:extLst>
      <p:ext uri="{BB962C8B-B14F-4D97-AF65-F5344CB8AC3E}">
        <p14:creationId xmlns:p14="http://schemas.microsoft.com/office/powerpoint/2010/main" val="44726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a:t>
            </a:r>
          </a:p>
        </p:txBody>
      </p:sp>
      <p:pic>
        <p:nvPicPr>
          <p:cNvPr id="5" name="Content Placeholder 4"/>
          <p:cNvPicPr>
            <a:picLocks noGrp="1" noChangeAspect="1"/>
          </p:cNvPicPr>
          <p:nvPr>
            <p:ph idx="1"/>
          </p:nvPr>
        </p:nvPicPr>
        <p:blipFill>
          <a:blip r:embed="rId2"/>
          <a:stretch>
            <a:fillRect/>
          </a:stretch>
        </p:blipFill>
        <p:spPr>
          <a:xfrm>
            <a:off x="5906242" y="3091070"/>
            <a:ext cx="5795053" cy="2811033"/>
          </a:xfrm>
          <a:prstGeom prst="rect">
            <a:avLst/>
          </a:prstGeom>
        </p:spPr>
      </p:pic>
      <p:pic>
        <p:nvPicPr>
          <p:cNvPr id="4" name="Picture 3"/>
          <p:cNvPicPr>
            <a:picLocks noChangeAspect="1"/>
          </p:cNvPicPr>
          <p:nvPr/>
        </p:nvPicPr>
        <p:blipFill>
          <a:blip r:embed="rId3"/>
          <a:stretch>
            <a:fillRect/>
          </a:stretch>
        </p:blipFill>
        <p:spPr>
          <a:xfrm>
            <a:off x="190500" y="1415923"/>
            <a:ext cx="5512083" cy="2876698"/>
          </a:xfrm>
          <a:prstGeom prst="rect">
            <a:avLst/>
          </a:prstGeom>
        </p:spPr>
      </p:pic>
    </p:spTree>
    <p:extLst>
      <p:ext uri="{BB962C8B-B14F-4D97-AF65-F5344CB8AC3E}">
        <p14:creationId xmlns:p14="http://schemas.microsoft.com/office/powerpoint/2010/main" val="351334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a:t>
            </a:r>
          </a:p>
        </p:txBody>
      </p:sp>
      <p:sp>
        <p:nvSpPr>
          <p:cNvPr id="3" name="Content Placeholder 2"/>
          <p:cNvSpPr>
            <a:spLocks noGrp="1"/>
          </p:cNvSpPr>
          <p:nvPr>
            <p:ph idx="1"/>
          </p:nvPr>
        </p:nvSpPr>
        <p:spPr>
          <a:xfrm>
            <a:off x="518491" y="1351722"/>
            <a:ext cx="11448222" cy="5317434"/>
          </a:xfrm>
        </p:spPr>
        <p:txBody>
          <a:bodyPr>
            <a:noAutofit/>
          </a:bodyPr>
          <a:lstStyle/>
          <a:p>
            <a:pPr marL="0" indent="0">
              <a:lnSpc>
                <a:spcPct val="100000"/>
              </a:lnSpc>
              <a:spcBef>
                <a:spcPts val="600"/>
              </a:spcBef>
              <a:buNone/>
            </a:pPr>
            <a:r>
              <a:rPr lang="en-US" sz="1800" b="1" smtClean="0">
                <a:latin typeface="Times New Roman" panose="02020603050405020304" pitchFamily="18" charset="0"/>
                <a:cs typeface="Times New Roman" panose="02020603050405020304" pitchFamily="18" charset="0"/>
              </a:rPr>
              <a:t>Participants</a:t>
            </a:r>
          </a:p>
          <a:p>
            <a:pPr>
              <a:lnSpc>
                <a:spcPct val="100000"/>
              </a:lnSpc>
              <a:spcBef>
                <a:spcPts val="600"/>
              </a:spcBef>
            </a:pPr>
            <a:r>
              <a:rPr lang="en-US" sz="1800" b="1" smtClean="0">
                <a:latin typeface="Times New Roman" panose="02020603050405020304" pitchFamily="18" charset="0"/>
                <a:cs typeface="Times New Roman" panose="02020603050405020304" pitchFamily="18" charset="0"/>
              </a:rPr>
              <a:t>Component </a:t>
            </a:r>
            <a:r>
              <a:rPr lang="en-US" sz="1800" b="1">
                <a:latin typeface="Times New Roman" panose="02020603050405020304" pitchFamily="18" charset="0"/>
                <a:cs typeface="Times New Roman" panose="02020603050405020304" pitchFamily="18" charset="0"/>
              </a:rPr>
              <a:t>(Graphic</a:t>
            </a:r>
            <a:r>
              <a:rPr lang="en-US" sz="1800" b="1"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declares </a:t>
            </a:r>
            <a:r>
              <a:rPr lang="en-US" sz="1800">
                <a:latin typeface="Times New Roman" panose="02020603050405020304" pitchFamily="18" charset="0"/>
                <a:cs typeface="Times New Roman" panose="02020603050405020304" pitchFamily="18" charset="0"/>
              </a:rPr>
              <a:t>the interface for objects in the composition</a:t>
            </a:r>
            <a:r>
              <a:rPr lang="en-US" sz="1800"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implements </a:t>
            </a:r>
            <a:r>
              <a:rPr lang="en-US" sz="1800">
                <a:latin typeface="Times New Roman" panose="02020603050405020304" pitchFamily="18" charset="0"/>
                <a:cs typeface="Times New Roman" panose="02020603050405020304" pitchFamily="18" charset="0"/>
              </a:rPr>
              <a:t>default behavior for the interface common to all classes, </a:t>
            </a:r>
            <a:r>
              <a:rPr lang="en-US" sz="1800" smtClean="0">
                <a:latin typeface="Times New Roman" panose="02020603050405020304" pitchFamily="18" charset="0"/>
                <a:cs typeface="Times New Roman" panose="02020603050405020304" pitchFamily="18" charset="0"/>
              </a:rPr>
              <a:t>as appropriate.</a:t>
            </a:r>
          </a:p>
          <a:p>
            <a:pPr lvl="1">
              <a:lnSpc>
                <a:spcPct val="100000"/>
              </a:lnSpc>
            </a:pPr>
            <a:r>
              <a:rPr lang="en-US" sz="1800" smtClean="0">
                <a:latin typeface="Times New Roman" panose="02020603050405020304" pitchFamily="18" charset="0"/>
                <a:cs typeface="Times New Roman" panose="02020603050405020304" pitchFamily="18" charset="0"/>
              </a:rPr>
              <a:t>declares </a:t>
            </a:r>
            <a:r>
              <a:rPr lang="en-US" sz="1800">
                <a:latin typeface="Times New Roman" panose="02020603050405020304" pitchFamily="18" charset="0"/>
                <a:cs typeface="Times New Roman" panose="02020603050405020304" pitchFamily="18" charset="0"/>
              </a:rPr>
              <a:t>an interfacefor accessing and managing its child components</a:t>
            </a:r>
            <a:r>
              <a:rPr lang="en-US" sz="1800"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optional) defines an interface for accessing a component's parent in </a:t>
            </a:r>
            <a:r>
              <a:rPr lang="en-US" sz="1800" smtClean="0">
                <a:latin typeface="Times New Roman" panose="02020603050405020304" pitchFamily="18" charset="0"/>
                <a:cs typeface="Times New Roman" panose="02020603050405020304" pitchFamily="18" charset="0"/>
              </a:rPr>
              <a:t>the recursive </a:t>
            </a:r>
            <a:r>
              <a:rPr lang="en-US" sz="1800">
                <a:latin typeface="Times New Roman" panose="02020603050405020304" pitchFamily="18" charset="0"/>
                <a:cs typeface="Times New Roman" panose="02020603050405020304" pitchFamily="18" charset="0"/>
              </a:rPr>
              <a:t>structure, and implements it if that's appropriate</a:t>
            </a:r>
            <a:r>
              <a:rPr lang="en-US" sz="1800" smtClean="0">
                <a:latin typeface="Times New Roman" panose="02020603050405020304" pitchFamily="18" charset="0"/>
                <a:cs typeface="Times New Roman" panose="02020603050405020304" pitchFamily="18" charset="0"/>
              </a:rPr>
              <a:t>.</a:t>
            </a:r>
          </a:p>
          <a:p>
            <a:pPr>
              <a:lnSpc>
                <a:spcPct val="100000"/>
              </a:lnSpc>
              <a:spcBef>
                <a:spcPts val="600"/>
              </a:spcBef>
            </a:pPr>
            <a:r>
              <a:rPr lang="en-US" sz="1800" b="1">
                <a:latin typeface="Times New Roman" panose="02020603050405020304" pitchFamily="18" charset="0"/>
                <a:cs typeface="Times New Roman" panose="02020603050405020304" pitchFamily="18" charset="0"/>
              </a:rPr>
              <a:t>Leaf (Rectangle, Line, Text,etc.)</a:t>
            </a:r>
          </a:p>
          <a:p>
            <a:pPr lvl="1">
              <a:lnSpc>
                <a:spcPct val="100000"/>
              </a:lnSpc>
            </a:pPr>
            <a:r>
              <a:rPr lang="en-US" sz="1800" smtClean="0">
                <a:latin typeface="Times New Roman" panose="02020603050405020304" pitchFamily="18" charset="0"/>
                <a:cs typeface="Times New Roman" panose="02020603050405020304" pitchFamily="18" charset="0"/>
              </a:rPr>
              <a:t>represents </a:t>
            </a:r>
            <a:r>
              <a:rPr lang="en-US" sz="1800">
                <a:latin typeface="Times New Roman" panose="02020603050405020304" pitchFamily="18" charset="0"/>
                <a:cs typeface="Times New Roman" panose="02020603050405020304" pitchFamily="18" charset="0"/>
              </a:rPr>
              <a:t>leaf objects in the composition.A leaf has no children</a:t>
            </a:r>
            <a:r>
              <a:rPr lang="en-US" sz="1800"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defines </a:t>
            </a:r>
            <a:r>
              <a:rPr lang="en-US" sz="1800">
                <a:latin typeface="Times New Roman" panose="02020603050405020304" pitchFamily="18" charset="0"/>
                <a:cs typeface="Times New Roman" panose="02020603050405020304" pitchFamily="18" charset="0"/>
              </a:rPr>
              <a:t>behavior for primitive objects in thecomposition</a:t>
            </a:r>
            <a:r>
              <a:rPr lang="en-US" sz="1800" smtClean="0">
                <a:latin typeface="Times New Roman" panose="02020603050405020304" pitchFamily="18" charset="0"/>
                <a:cs typeface="Times New Roman" panose="02020603050405020304" pitchFamily="18" charset="0"/>
              </a:rPr>
              <a:t>.</a:t>
            </a:r>
          </a:p>
          <a:p>
            <a:pPr>
              <a:lnSpc>
                <a:spcPct val="100000"/>
              </a:lnSpc>
              <a:spcBef>
                <a:spcPts val="600"/>
              </a:spcBef>
            </a:pPr>
            <a:r>
              <a:rPr lang="en-US" sz="1800" b="1" smtClean="0">
                <a:latin typeface="Times New Roman" panose="02020603050405020304" pitchFamily="18" charset="0"/>
                <a:cs typeface="Times New Roman" panose="02020603050405020304" pitchFamily="18" charset="0"/>
              </a:rPr>
              <a:t>Composite </a:t>
            </a:r>
            <a:r>
              <a:rPr lang="en-US" sz="1800" b="1">
                <a:latin typeface="Times New Roman" panose="02020603050405020304" pitchFamily="18" charset="0"/>
                <a:cs typeface="Times New Roman" panose="02020603050405020304" pitchFamily="18" charset="0"/>
              </a:rPr>
              <a:t>(Picture</a:t>
            </a:r>
            <a:r>
              <a:rPr lang="en-US" sz="1800" b="1"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defines </a:t>
            </a:r>
            <a:r>
              <a:rPr lang="en-US" sz="1800">
                <a:latin typeface="Times New Roman" panose="02020603050405020304" pitchFamily="18" charset="0"/>
                <a:cs typeface="Times New Roman" panose="02020603050405020304" pitchFamily="18" charset="0"/>
              </a:rPr>
              <a:t>behavior for components having children</a:t>
            </a:r>
            <a:r>
              <a:rPr lang="en-US" sz="1800"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stores </a:t>
            </a:r>
            <a:r>
              <a:rPr lang="en-US" sz="1800">
                <a:latin typeface="Times New Roman" panose="02020603050405020304" pitchFamily="18" charset="0"/>
                <a:cs typeface="Times New Roman" panose="02020603050405020304" pitchFamily="18" charset="0"/>
              </a:rPr>
              <a:t>child components</a:t>
            </a:r>
            <a:r>
              <a:rPr lang="en-US" sz="1800" smtClean="0">
                <a:latin typeface="Times New Roman" panose="02020603050405020304" pitchFamily="18" charset="0"/>
                <a:cs typeface="Times New Roman" panose="02020603050405020304" pitchFamily="18" charset="0"/>
              </a:rPr>
              <a:t>.</a:t>
            </a:r>
          </a:p>
          <a:p>
            <a:pPr lvl="1">
              <a:lnSpc>
                <a:spcPct val="100000"/>
              </a:lnSpc>
            </a:pPr>
            <a:r>
              <a:rPr lang="en-US" sz="1800" smtClean="0">
                <a:latin typeface="Times New Roman" panose="02020603050405020304" pitchFamily="18" charset="0"/>
                <a:cs typeface="Times New Roman" panose="02020603050405020304" pitchFamily="18" charset="0"/>
              </a:rPr>
              <a:t>implements </a:t>
            </a:r>
            <a:r>
              <a:rPr lang="en-US" sz="1800">
                <a:latin typeface="Times New Roman" panose="02020603050405020304" pitchFamily="18" charset="0"/>
                <a:cs typeface="Times New Roman" panose="02020603050405020304" pitchFamily="18" charset="0"/>
              </a:rPr>
              <a:t>child-related operations in theComponent interface</a:t>
            </a:r>
            <a:r>
              <a:rPr lang="en-US" sz="1800" smtClean="0">
                <a:latin typeface="Times New Roman" panose="02020603050405020304" pitchFamily="18" charset="0"/>
                <a:cs typeface="Times New Roman" panose="02020603050405020304" pitchFamily="18" charset="0"/>
              </a:rPr>
              <a:t>.</a:t>
            </a:r>
          </a:p>
          <a:p>
            <a:pPr>
              <a:lnSpc>
                <a:spcPct val="100000"/>
              </a:lnSpc>
              <a:spcBef>
                <a:spcPts val="600"/>
              </a:spcBef>
            </a:pPr>
            <a:r>
              <a:rPr lang="en-US" sz="1800" b="1" smtClean="0">
                <a:latin typeface="Times New Roman" panose="02020603050405020304" pitchFamily="18" charset="0"/>
                <a:cs typeface="Times New Roman" panose="02020603050405020304" pitchFamily="18" charset="0"/>
              </a:rPr>
              <a:t>Client</a:t>
            </a:r>
          </a:p>
          <a:p>
            <a:pPr lvl="1">
              <a:lnSpc>
                <a:spcPct val="100000"/>
              </a:lnSpc>
            </a:pPr>
            <a:r>
              <a:rPr lang="en-US" sz="1800" smtClean="0">
                <a:latin typeface="Times New Roman" panose="02020603050405020304" pitchFamily="18" charset="0"/>
                <a:cs typeface="Times New Roman" panose="02020603050405020304" pitchFamily="18" charset="0"/>
              </a:rPr>
              <a:t>manipulates </a:t>
            </a:r>
            <a:r>
              <a:rPr lang="en-US" sz="1800">
                <a:latin typeface="Times New Roman" panose="02020603050405020304" pitchFamily="18" charset="0"/>
                <a:cs typeface="Times New Roman" panose="02020603050405020304" pitchFamily="18" charset="0"/>
              </a:rPr>
              <a:t>objectsin thecomposition through theComponent interface.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38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DECORATOR </a:t>
            </a:r>
          </a:p>
        </p:txBody>
      </p:sp>
      <p:sp>
        <p:nvSpPr>
          <p:cNvPr id="3" name="Content Placeholder 2"/>
          <p:cNvSpPr>
            <a:spLocks noGrp="1"/>
          </p:cNvSpPr>
          <p:nvPr>
            <p:ph idx="1"/>
          </p:nvPr>
        </p:nvSpPr>
        <p:spPr/>
        <p:txBody>
          <a:bodyPr/>
          <a:lstStyle/>
          <a:p>
            <a:r>
              <a:rPr lang="en-US" b="1" smtClean="0"/>
              <a:t>Intent</a:t>
            </a:r>
          </a:p>
          <a:p>
            <a:pPr marL="0" indent="0">
              <a:buNone/>
            </a:pPr>
            <a:r>
              <a:rPr lang="en-US" smtClean="0"/>
              <a:t>Attach </a:t>
            </a:r>
            <a:r>
              <a:rPr lang="en-US"/>
              <a:t>additional responsibilities to an object dynamically. Decorators provide a</a:t>
            </a:r>
            <a:br>
              <a:rPr lang="en-US"/>
            </a:br>
            <a:r>
              <a:rPr lang="en-US"/>
              <a:t>flexible alternative to subclassing for extending functionality </a:t>
            </a:r>
            <a:endParaRPr lang="en-US" smtClean="0"/>
          </a:p>
          <a:p>
            <a:r>
              <a:rPr lang="en-US" b="1" smtClean="0"/>
              <a:t>Motivation</a:t>
            </a:r>
            <a:r>
              <a:rPr lang="en-US" smtClean="0"/>
              <a:t> </a:t>
            </a:r>
          </a:p>
          <a:p>
            <a:pPr marL="0" indent="0">
              <a:buNone/>
            </a:pPr>
            <a:r>
              <a:rPr lang="en-US" b="1"/>
              <a:t>Decorator Pattern</a:t>
            </a:r>
            <a:r>
              <a:rPr lang="en-US"/>
              <a:t> allows adding responsibilities to individual objects dynamically by wrapping them in decorator classes without modifying the original class. Decorators follow the same interface as the original object, support recursive composition, and remain transparent to the client.</a:t>
            </a:r>
            <a:br>
              <a:rPr lang="en-US"/>
            </a:br>
            <a:endParaRPr lang="en-US"/>
          </a:p>
        </p:txBody>
      </p:sp>
    </p:spTree>
    <p:extLst>
      <p:ext uri="{BB962C8B-B14F-4D97-AF65-F5344CB8AC3E}">
        <p14:creationId xmlns:p14="http://schemas.microsoft.com/office/powerpoint/2010/main" val="414646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DECORATOR </a:t>
            </a:r>
          </a:p>
        </p:txBody>
      </p:sp>
      <p:pic>
        <p:nvPicPr>
          <p:cNvPr id="4" name="Content Placeholder 3"/>
          <p:cNvPicPr>
            <a:picLocks noGrp="1" noChangeAspect="1"/>
          </p:cNvPicPr>
          <p:nvPr>
            <p:ph idx="1"/>
          </p:nvPr>
        </p:nvPicPr>
        <p:blipFill>
          <a:blip r:embed="rId2"/>
          <a:stretch>
            <a:fillRect/>
          </a:stretch>
        </p:blipFill>
        <p:spPr>
          <a:xfrm>
            <a:off x="1" y="1461116"/>
            <a:ext cx="7036904" cy="3465372"/>
          </a:xfrm>
          <a:prstGeom prst="rect">
            <a:avLst/>
          </a:prstGeom>
        </p:spPr>
      </p:pic>
    </p:spTree>
    <p:extLst>
      <p:ext uri="{BB962C8B-B14F-4D97-AF65-F5344CB8AC3E}">
        <p14:creationId xmlns:p14="http://schemas.microsoft.com/office/powerpoint/2010/main" val="11445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DECORATOR </a:t>
            </a:r>
          </a:p>
        </p:txBody>
      </p:sp>
      <p:sp>
        <p:nvSpPr>
          <p:cNvPr id="3" name="Content Placeholder 2"/>
          <p:cNvSpPr>
            <a:spLocks noGrp="1"/>
          </p:cNvSpPr>
          <p:nvPr>
            <p:ph idx="1"/>
          </p:nvPr>
        </p:nvSpPr>
        <p:spPr/>
        <p:txBody>
          <a:bodyPr>
            <a:noAutofit/>
          </a:bodyPr>
          <a:lstStyle/>
          <a:p>
            <a:pPr marL="0" indent="0">
              <a:buNone/>
            </a:pPr>
            <a:r>
              <a:rPr lang="en-US" b="1" smtClean="0"/>
              <a:t>Participants</a:t>
            </a:r>
          </a:p>
          <a:p>
            <a:r>
              <a:rPr lang="en-US" smtClean="0"/>
              <a:t>Component </a:t>
            </a:r>
            <a:r>
              <a:rPr lang="en-US"/>
              <a:t>(VisualComponent</a:t>
            </a:r>
            <a:r>
              <a:rPr lang="en-US" smtClean="0"/>
              <a:t>)</a:t>
            </a:r>
          </a:p>
          <a:p>
            <a:pPr lvl="1"/>
            <a:r>
              <a:rPr lang="en-US" sz="2000" smtClean="0"/>
              <a:t>defines </a:t>
            </a:r>
            <a:r>
              <a:rPr lang="en-US" sz="2000"/>
              <a:t>the interface for objects that can have responsibilities added </a:t>
            </a:r>
            <a:r>
              <a:rPr lang="en-US" sz="2000" smtClean="0"/>
              <a:t>to themdynamically.</a:t>
            </a:r>
          </a:p>
          <a:p>
            <a:r>
              <a:rPr lang="en-US" b="1" smtClean="0"/>
              <a:t>ConcreteComponent </a:t>
            </a:r>
            <a:r>
              <a:rPr lang="en-US" b="1"/>
              <a:t>(TextView</a:t>
            </a:r>
            <a:r>
              <a:rPr lang="en-US" b="1" smtClean="0"/>
              <a:t>)</a:t>
            </a:r>
          </a:p>
          <a:p>
            <a:pPr lvl="1"/>
            <a:r>
              <a:rPr lang="en-US" sz="2000" smtClean="0"/>
              <a:t>defines </a:t>
            </a:r>
            <a:r>
              <a:rPr lang="en-US" sz="2000"/>
              <a:t>an object to which additional responsibilities canbe attached</a:t>
            </a:r>
            <a:r>
              <a:rPr lang="en-US" sz="2000" smtClean="0"/>
              <a:t>.</a:t>
            </a:r>
          </a:p>
          <a:p>
            <a:r>
              <a:rPr lang="en-US" b="1" smtClean="0"/>
              <a:t>Decorator</a:t>
            </a:r>
          </a:p>
          <a:p>
            <a:pPr lvl="1"/>
            <a:r>
              <a:rPr lang="en-US" sz="2000" smtClean="0"/>
              <a:t>maintains </a:t>
            </a:r>
            <a:r>
              <a:rPr lang="en-US" sz="2000"/>
              <a:t>a reference to a Component object and defines an interface </a:t>
            </a:r>
            <a:r>
              <a:rPr lang="en-US" sz="2000" smtClean="0"/>
              <a:t>that conforms </a:t>
            </a:r>
            <a:r>
              <a:rPr lang="en-US" sz="2000"/>
              <a:t>to Component's interface. </a:t>
            </a:r>
            <a:endParaRPr lang="en-US" sz="2000" smtClean="0"/>
          </a:p>
          <a:p>
            <a:r>
              <a:rPr lang="en-US" b="1" smtClean="0"/>
              <a:t>ConcreteDecorator </a:t>
            </a:r>
            <a:r>
              <a:rPr lang="en-US"/>
              <a:t>(BorderDecorator, ScrollDecorator</a:t>
            </a:r>
            <a:r>
              <a:rPr lang="en-US" smtClean="0"/>
              <a:t>)</a:t>
            </a:r>
          </a:p>
          <a:p>
            <a:pPr lvl="1"/>
            <a:r>
              <a:rPr lang="en-US" sz="2000" smtClean="0"/>
              <a:t>adds </a:t>
            </a:r>
            <a:r>
              <a:rPr lang="en-US" sz="2000"/>
              <a:t>responsibilities to thecomponent. </a:t>
            </a:r>
            <a:br>
              <a:rPr lang="en-US" sz="2000"/>
            </a:br>
            <a:endParaRPr lang="en-US" sz="2000"/>
          </a:p>
        </p:txBody>
      </p:sp>
    </p:spTree>
    <p:extLst>
      <p:ext uri="{BB962C8B-B14F-4D97-AF65-F5344CB8AC3E}">
        <p14:creationId xmlns:p14="http://schemas.microsoft.com/office/powerpoint/2010/main" val="417147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solidFill>
                  <a:schemeClr val="tx1">
                    <a:lumMod val="50000"/>
                  </a:schemeClr>
                </a:solidFill>
                <a:latin typeface="Times New Roman" panose="02020603050405020304" pitchFamily="18" charset="0"/>
                <a:cs typeface="Times New Roman" panose="02020603050405020304" pitchFamily="18" charset="0"/>
              </a:rPr>
              <a:t>Why use Design Patterns?</a:t>
            </a:r>
            <a:endParaRPr lang="en-US"/>
          </a:p>
        </p:txBody>
      </p:sp>
      <p:sp>
        <p:nvSpPr>
          <p:cNvPr id="3" name="Content Placeholder 2"/>
          <p:cNvSpPr>
            <a:spLocks noGrp="1"/>
          </p:cNvSpPr>
          <p:nvPr>
            <p:ph idx="1"/>
          </p:nvPr>
        </p:nvSpPr>
        <p:spPr/>
        <p:txBody>
          <a:bodyPr/>
          <a:lstStyle/>
          <a:p>
            <a:r>
              <a:rPr lang="en-US" altLang="en-US" sz="2400"/>
              <a:t>Design Objectives</a:t>
            </a:r>
          </a:p>
          <a:p>
            <a:pPr lvl="1"/>
            <a:r>
              <a:rPr lang="en-US" altLang="en-US"/>
              <a:t> </a:t>
            </a:r>
            <a:r>
              <a:rPr lang="en-US" altLang="en-US" sz="2000"/>
              <a:t>Good Design (the “ilities”) </a:t>
            </a:r>
          </a:p>
          <a:p>
            <a:pPr lvl="2"/>
            <a:r>
              <a:rPr lang="en-US" altLang="en-US"/>
              <a:t>High readability and maintainability</a:t>
            </a:r>
          </a:p>
          <a:p>
            <a:pPr lvl="2"/>
            <a:r>
              <a:rPr lang="en-US" altLang="en-US"/>
              <a:t>High extensibility</a:t>
            </a:r>
          </a:p>
          <a:p>
            <a:pPr lvl="2"/>
            <a:r>
              <a:rPr lang="en-US" altLang="en-US"/>
              <a:t>High scalability</a:t>
            </a:r>
          </a:p>
          <a:p>
            <a:pPr lvl="2"/>
            <a:r>
              <a:rPr lang="en-US" altLang="en-US"/>
              <a:t>High testability</a:t>
            </a:r>
          </a:p>
          <a:p>
            <a:pPr lvl="2"/>
            <a:r>
              <a:rPr lang="en-US" altLang="en-US"/>
              <a:t>High </a:t>
            </a:r>
            <a:r>
              <a:rPr lang="en-US" altLang="en-US" smtClean="0"/>
              <a:t>reusability</a:t>
            </a:r>
          </a:p>
          <a:p>
            <a:endParaRPr lang="en-US" altLang="en-US"/>
          </a:p>
          <a:p>
            <a:r>
              <a:rPr lang="en-US" altLang="en-US" sz="2400" b="1">
                <a:solidFill>
                  <a:schemeClr val="tx1">
                    <a:lumMod val="50000"/>
                  </a:schemeClr>
                </a:solidFill>
                <a:latin typeface="Times New Roman" panose="02020603050405020304" pitchFamily="18" charset="0"/>
                <a:cs typeface="Times New Roman" panose="02020603050405020304" pitchFamily="18" charset="0"/>
              </a:rPr>
              <a:t>Why use Design Patterns?</a:t>
            </a:r>
            <a:endParaRPr lang="en-US" sz="2400"/>
          </a:p>
        </p:txBody>
      </p:sp>
      <p:sp>
        <p:nvSpPr>
          <p:cNvPr id="4" name="Rectangle 1"/>
          <p:cNvSpPr>
            <a:spLocks noChangeArrowheads="1"/>
          </p:cNvSpPr>
          <p:nvPr/>
        </p:nvSpPr>
        <p:spPr bwMode="auto">
          <a:xfrm>
            <a:off x="1649894" y="4766966"/>
            <a:ext cx="634340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a:latin typeface="Arial" panose="020B0604020202020204" pitchFamily="34" charset="0"/>
              </a:rPr>
              <a:t>Promote </a:t>
            </a:r>
            <a:r>
              <a:rPr lang="en-US" altLang="en-US" b="1">
                <a:latin typeface="Arial" panose="020B0604020202020204" pitchFamily="34" charset="0"/>
              </a:rPr>
              <a:t>reusability</a:t>
            </a:r>
            <a:r>
              <a:rPr lang="en-US" altLang="en-US">
                <a:latin typeface="Arial" panose="020B0604020202020204" pitchFamily="34" charset="0"/>
              </a:rPr>
              <a:t> and </a:t>
            </a:r>
            <a:r>
              <a:rPr lang="en-US" altLang="en-US" b="1">
                <a:latin typeface="Arial" panose="020B0604020202020204" pitchFamily="34" charset="0"/>
              </a:rPr>
              <a:t>flexibility</a:t>
            </a:r>
            <a:endParaRPr lang="en-US" altLang="en-US">
              <a:latin typeface="Arial" panose="020B0604020202020204" pitchFamily="34" charset="0"/>
            </a:endParaRPr>
          </a:p>
          <a:p>
            <a:pPr eaLnBrk="0" fontAlgn="base" hangingPunct="0">
              <a:spcBef>
                <a:spcPct val="0"/>
              </a:spcBef>
              <a:spcAft>
                <a:spcPct val="0"/>
              </a:spcAft>
              <a:buFontTx/>
              <a:buChar char="•"/>
            </a:pPr>
            <a:r>
              <a:rPr lang="en-US" altLang="en-US">
                <a:latin typeface="Arial" panose="020B0604020202020204" pitchFamily="34" charset="0"/>
              </a:rPr>
              <a:t>Facilitate better </a:t>
            </a:r>
            <a:r>
              <a:rPr lang="en-US" altLang="en-US" b="1">
                <a:latin typeface="Arial" panose="020B0604020202020204" pitchFamily="34" charset="0"/>
              </a:rPr>
              <a:t>communication</a:t>
            </a:r>
            <a:r>
              <a:rPr lang="en-US" altLang="en-US">
                <a:latin typeface="Arial" panose="020B0604020202020204" pitchFamily="34" charset="0"/>
              </a:rPr>
              <a:t> within development teams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Capture </a:t>
            </a:r>
            <a:r>
              <a:rPr kumimoji="0" lang="en-US" altLang="en-US" sz="1800" b="1" i="0" u="none" strike="noStrike" cap="none" normalizeH="0" baseline="0" smtClean="0">
                <a:ln>
                  <a:noFill/>
                </a:ln>
                <a:solidFill>
                  <a:schemeClr val="tx1"/>
                </a:solidFill>
                <a:effectLst/>
                <a:latin typeface="Arial" panose="020B0604020202020204" pitchFamily="34" charset="0"/>
              </a:rPr>
              <a:t>best practices</a:t>
            </a:r>
            <a:r>
              <a:rPr kumimoji="0" lang="en-US" altLang="en-US" sz="1800" b="0" i="0" u="none" strike="noStrike" cap="none" normalizeH="0" baseline="0" smtClean="0">
                <a:ln>
                  <a:noFill/>
                </a:ln>
                <a:solidFill>
                  <a:schemeClr val="tx1"/>
                </a:solidFill>
                <a:effectLst/>
                <a:latin typeface="Arial" panose="020B0604020202020204" pitchFamily="34" charset="0"/>
              </a:rPr>
              <a:t> from experienced designers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Provide a </a:t>
            </a:r>
            <a:r>
              <a:rPr kumimoji="0" lang="en-US" altLang="en-US" sz="1800" b="1" i="0" u="none" strike="noStrike" cap="none" normalizeH="0" baseline="0" smtClean="0">
                <a:ln>
                  <a:noFill/>
                </a:ln>
                <a:solidFill>
                  <a:schemeClr val="tx1"/>
                </a:solidFill>
                <a:effectLst/>
                <a:latin typeface="Arial" panose="020B0604020202020204" pitchFamily="34" charset="0"/>
              </a:rPr>
              <a:t>common vocabulary</a:t>
            </a:r>
            <a:r>
              <a:rPr kumimoji="0" lang="en-US" altLang="en-US" sz="1800" b="0" i="0" u="none" strike="noStrike" cap="none" normalizeH="0" baseline="0" smtClean="0">
                <a:ln>
                  <a:noFill/>
                </a:ln>
                <a:solidFill>
                  <a:schemeClr val="tx1"/>
                </a:solidFill>
                <a:effectLst/>
                <a:latin typeface="Arial" panose="020B0604020202020204" pitchFamily="34" charset="0"/>
              </a:rPr>
              <a:t> for design</a:t>
            </a:r>
          </a:p>
        </p:txBody>
      </p:sp>
    </p:spTree>
    <p:extLst>
      <p:ext uri="{BB962C8B-B14F-4D97-AF65-F5344CB8AC3E}">
        <p14:creationId xmlns:p14="http://schemas.microsoft.com/office/powerpoint/2010/main" val="22707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FACADE </a:t>
            </a:r>
          </a:p>
        </p:txBody>
      </p:sp>
      <p:sp>
        <p:nvSpPr>
          <p:cNvPr id="3" name="Content Placeholder 2"/>
          <p:cNvSpPr>
            <a:spLocks noGrp="1"/>
          </p:cNvSpPr>
          <p:nvPr>
            <p:ph idx="1"/>
          </p:nvPr>
        </p:nvSpPr>
        <p:spPr>
          <a:xfrm>
            <a:off x="975691" y="1311965"/>
            <a:ext cx="9982200" cy="4572000"/>
          </a:xfrm>
        </p:spPr>
        <p:txBody>
          <a:bodyPr/>
          <a:lstStyle/>
          <a:p>
            <a:r>
              <a:rPr lang="en-US" b="1" smtClean="0"/>
              <a:t>Intent</a:t>
            </a:r>
          </a:p>
          <a:p>
            <a:pPr marL="396875" indent="0">
              <a:buNone/>
            </a:pPr>
            <a:r>
              <a:rPr lang="en-US" smtClean="0"/>
              <a:t>Provide </a:t>
            </a:r>
            <a:r>
              <a:rPr lang="en-US"/>
              <a:t>a unified interface to a set of interfaces in a subsystem. Facade defines a</a:t>
            </a:r>
            <a:br>
              <a:rPr lang="en-US"/>
            </a:br>
            <a:r>
              <a:rPr lang="en-US"/>
              <a:t>higher-level interface that makes the subsystem easier to use</a:t>
            </a:r>
            <a:r>
              <a:rPr lang="en-US" smtClean="0"/>
              <a:t>.</a:t>
            </a:r>
          </a:p>
          <a:p>
            <a:r>
              <a:rPr lang="en-US" b="1" smtClean="0"/>
              <a:t>Motivation</a:t>
            </a:r>
          </a:p>
          <a:p>
            <a:pPr marL="396875" indent="0" algn="just">
              <a:buNone/>
            </a:pPr>
            <a:r>
              <a:rPr lang="en-US" smtClean="0"/>
              <a:t>Structuring </a:t>
            </a:r>
            <a:r>
              <a:rPr lang="en-US"/>
              <a:t>a system into subsystems helps reduce complexity.A common design</a:t>
            </a:r>
            <a:br>
              <a:rPr lang="en-US"/>
            </a:br>
            <a:r>
              <a:rPr lang="en-US"/>
              <a:t>goal is to minimize the communication and dependencies between subsystems.</a:t>
            </a:r>
            <a:br>
              <a:rPr lang="en-US"/>
            </a:br>
            <a:r>
              <a:rPr lang="en-US"/>
              <a:t>One way to achieve this goal is to introduce a </a:t>
            </a:r>
            <a:r>
              <a:rPr lang="en-US" b="1"/>
              <a:t>facade </a:t>
            </a:r>
            <a:r>
              <a:rPr lang="en-US"/>
              <a:t>object that provides a single,</a:t>
            </a:r>
            <a:br>
              <a:rPr lang="en-US"/>
            </a:br>
            <a:r>
              <a:rPr lang="en-US"/>
              <a:t>simplified interface to the more general facilities of a subsystem. </a:t>
            </a:r>
            <a:endParaRPr lang="en-US" smtClean="0"/>
          </a:p>
          <a:p>
            <a:pPr marL="396875" indent="0" algn="just">
              <a:buNone/>
            </a:pPr>
            <a:r>
              <a:rPr lang="en-US"/>
              <a:t/>
            </a:r>
            <a:br>
              <a:rPr lang="en-US"/>
            </a:br>
            <a:endParaRPr lang="en-US"/>
          </a:p>
        </p:txBody>
      </p:sp>
      <p:pic>
        <p:nvPicPr>
          <p:cNvPr id="4" name="Picture 3"/>
          <p:cNvPicPr>
            <a:picLocks noChangeAspect="1"/>
          </p:cNvPicPr>
          <p:nvPr/>
        </p:nvPicPr>
        <p:blipFill>
          <a:blip r:embed="rId2"/>
          <a:stretch>
            <a:fillRect/>
          </a:stretch>
        </p:blipFill>
        <p:spPr>
          <a:xfrm>
            <a:off x="2731190" y="4363278"/>
            <a:ext cx="6348878" cy="2315473"/>
          </a:xfrm>
          <a:prstGeom prst="rect">
            <a:avLst/>
          </a:prstGeom>
        </p:spPr>
      </p:pic>
    </p:spTree>
    <p:extLst>
      <p:ext uri="{BB962C8B-B14F-4D97-AF65-F5344CB8AC3E}">
        <p14:creationId xmlns:p14="http://schemas.microsoft.com/office/powerpoint/2010/main" val="295178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FACADE </a:t>
            </a:r>
          </a:p>
        </p:txBody>
      </p:sp>
      <p:pic>
        <p:nvPicPr>
          <p:cNvPr id="4" name="Content Placeholder 3"/>
          <p:cNvPicPr>
            <a:picLocks noGrp="1" noChangeAspect="1"/>
          </p:cNvPicPr>
          <p:nvPr>
            <p:ph idx="1"/>
          </p:nvPr>
        </p:nvPicPr>
        <p:blipFill>
          <a:blip r:embed="rId2"/>
          <a:stretch>
            <a:fillRect/>
          </a:stretch>
        </p:blipFill>
        <p:spPr>
          <a:xfrm>
            <a:off x="1274286" y="1343075"/>
            <a:ext cx="5131064" cy="3416476"/>
          </a:xfrm>
          <a:prstGeom prst="rect">
            <a:avLst/>
          </a:prstGeom>
        </p:spPr>
      </p:pic>
    </p:spTree>
    <p:extLst>
      <p:ext uri="{BB962C8B-B14F-4D97-AF65-F5344CB8AC3E}">
        <p14:creationId xmlns:p14="http://schemas.microsoft.com/office/powerpoint/2010/main" val="234712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FACADE </a:t>
            </a:r>
          </a:p>
        </p:txBody>
      </p:sp>
      <p:pic>
        <p:nvPicPr>
          <p:cNvPr id="4" name="Content Placeholder 3"/>
          <p:cNvPicPr>
            <a:picLocks noGrp="1" noChangeAspect="1"/>
          </p:cNvPicPr>
          <p:nvPr>
            <p:ph idx="1"/>
          </p:nvPr>
        </p:nvPicPr>
        <p:blipFill>
          <a:blip r:embed="rId2"/>
          <a:stretch>
            <a:fillRect/>
          </a:stretch>
        </p:blipFill>
        <p:spPr>
          <a:xfrm>
            <a:off x="279952" y="1654521"/>
            <a:ext cx="5721644" cy="2654436"/>
          </a:xfrm>
          <a:prstGeom prst="rect">
            <a:avLst/>
          </a:prstGeom>
        </p:spPr>
      </p:pic>
      <p:sp>
        <p:nvSpPr>
          <p:cNvPr id="5" name="Rectangle 4"/>
          <p:cNvSpPr/>
          <p:nvPr/>
        </p:nvSpPr>
        <p:spPr>
          <a:xfrm>
            <a:off x="6001596" y="1654521"/>
            <a:ext cx="6096000" cy="3847207"/>
          </a:xfrm>
          <a:prstGeom prst="rect">
            <a:avLst/>
          </a:prstGeom>
        </p:spPr>
        <p:txBody>
          <a:bodyPr>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b="1" smtClean="0">
                <a:solidFill>
                  <a:srgbClr val="000000"/>
                </a:solidFill>
                <a:latin typeface="Times-Bold"/>
              </a:rPr>
              <a:t>Facade </a:t>
            </a:r>
            <a:r>
              <a:rPr lang="en-US">
                <a:solidFill>
                  <a:srgbClr val="000000"/>
                </a:solidFill>
                <a:latin typeface="Times-Roman"/>
              </a:rPr>
              <a:t>(Compiler</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knows </a:t>
            </a:r>
            <a:r>
              <a:rPr lang="en-US">
                <a:solidFill>
                  <a:srgbClr val="000000"/>
                </a:solidFill>
                <a:latin typeface="Times-Roman"/>
              </a:rPr>
              <a:t>which subsystem classes areresponsible for a request</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delegates </a:t>
            </a:r>
            <a:r>
              <a:rPr lang="en-US">
                <a:solidFill>
                  <a:srgbClr val="000000"/>
                </a:solidFill>
                <a:latin typeface="Times-Roman"/>
              </a:rPr>
              <a:t>client requests to appropriate subsystem objects</a:t>
            </a:r>
            <a:r>
              <a:rPr lang="en-US" smtClean="0">
                <a:solidFill>
                  <a:srgbClr val="000000"/>
                </a:solidFill>
                <a:latin typeface="Times-Roman"/>
              </a:rPr>
              <a:t>.</a:t>
            </a:r>
          </a:p>
          <a:p>
            <a:pPr marL="285750" indent="-285750">
              <a:buFont typeface="Arial" panose="020B0604020202020204" pitchFamily="34" charset="0"/>
              <a:buChar char="•"/>
            </a:pPr>
            <a:r>
              <a:rPr lang="en-US" b="1" smtClean="0">
                <a:solidFill>
                  <a:srgbClr val="000000"/>
                </a:solidFill>
                <a:latin typeface="Times-Bold"/>
              </a:rPr>
              <a:t>subsystem </a:t>
            </a:r>
            <a:r>
              <a:rPr lang="en-US" b="1">
                <a:solidFill>
                  <a:srgbClr val="000000"/>
                </a:solidFill>
                <a:latin typeface="Times-Bold"/>
              </a:rPr>
              <a:t>classes </a:t>
            </a:r>
            <a:r>
              <a:rPr lang="en-US">
                <a:solidFill>
                  <a:srgbClr val="000000"/>
                </a:solidFill>
                <a:latin typeface="Times-Roman"/>
              </a:rPr>
              <a:t>(Scanner, Parser, ProgramNode, etc</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implement </a:t>
            </a:r>
            <a:r>
              <a:rPr lang="en-US">
                <a:solidFill>
                  <a:srgbClr val="000000"/>
                </a:solidFill>
                <a:latin typeface="Times-Roman"/>
              </a:rPr>
              <a:t>subsystem functionality</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handle </a:t>
            </a:r>
            <a:r>
              <a:rPr lang="en-US">
                <a:solidFill>
                  <a:srgbClr val="000000"/>
                </a:solidFill>
                <a:latin typeface="Times-Roman"/>
              </a:rPr>
              <a:t>work assigned by theFacade object</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have </a:t>
            </a:r>
            <a:r>
              <a:rPr lang="en-US">
                <a:solidFill>
                  <a:srgbClr val="000000"/>
                </a:solidFill>
                <a:latin typeface="Times-Roman"/>
              </a:rPr>
              <a:t>no knowledge ofthe facade; that is, they keep no references to it.</a:t>
            </a:r>
            <a:r>
              <a:rPr lang="en-US"/>
              <a:t> </a:t>
            </a:r>
            <a:br>
              <a:rPr lang="en-US"/>
            </a:br>
            <a:endParaRPr lang="en-US"/>
          </a:p>
        </p:txBody>
      </p:sp>
    </p:spTree>
    <p:extLst>
      <p:ext uri="{BB962C8B-B14F-4D97-AF65-F5344CB8AC3E}">
        <p14:creationId xmlns:p14="http://schemas.microsoft.com/office/powerpoint/2010/main" val="292008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FLYWEIGHT </a:t>
            </a:r>
          </a:p>
        </p:txBody>
      </p:sp>
      <p:sp>
        <p:nvSpPr>
          <p:cNvPr id="3" name="Content Placeholder 2"/>
          <p:cNvSpPr>
            <a:spLocks noGrp="1"/>
          </p:cNvSpPr>
          <p:nvPr>
            <p:ph idx="1"/>
          </p:nvPr>
        </p:nvSpPr>
        <p:spPr/>
        <p:txBody>
          <a:bodyPr/>
          <a:lstStyle/>
          <a:p>
            <a:r>
              <a:rPr lang="en-US" b="1" smtClean="0"/>
              <a:t>Intent</a:t>
            </a:r>
          </a:p>
          <a:p>
            <a:pPr marL="347663" indent="0">
              <a:buNone/>
            </a:pPr>
            <a:r>
              <a:rPr lang="en-US" smtClean="0"/>
              <a:t>Use </a:t>
            </a:r>
            <a:r>
              <a:rPr lang="en-US"/>
              <a:t>sharing to support large numbers of fine-grained objects efficiently. </a:t>
            </a:r>
            <a:endParaRPr lang="en-US" smtClean="0"/>
          </a:p>
          <a:p>
            <a:pPr marL="0" indent="4763"/>
            <a:r>
              <a:rPr lang="en-US" b="1" smtClean="0"/>
              <a:t>Motivation</a:t>
            </a:r>
          </a:p>
          <a:p>
            <a:pPr marL="0" indent="0">
              <a:buNone/>
            </a:pPr>
            <a:r>
              <a:rPr lang="en-US" b="1"/>
              <a:t>Flyweight Pattern</a:t>
            </a:r>
            <a:r>
              <a:rPr lang="en-US"/>
              <a:t> reduces memory usage by sharing common objects across multiple contexts, which is especially useful when dealing with large numbers of similar objects. It separates </a:t>
            </a:r>
            <a:r>
              <a:rPr lang="en-US" b="1"/>
              <a:t>intrinsic state</a:t>
            </a:r>
            <a:r>
              <a:rPr lang="en-US"/>
              <a:t> (shared) from </a:t>
            </a:r>
            <a:r>
              <a:rPr lang="en-US" b="1"/>
              <a:t>extrinsic state</a:t>
            </a:r>
            <a:r>
              <a:rPr lang="en-US"/>
              <a:t> (context-dependent) to optimize resource usage. For example, identical characters in a text editor can share the same flyweight to improve performance.</a:t>
            </a:r>
            <a:endParaRPr lang="en-US" b="1"/>
          </a:p>
          <a:p>
            <a:pPr marL="347663" indent="0">
              <a:buNone/>
            </a:pPr>
            <a:endParaRPr lang="en-US" smtClean="0"/>
          </a:p>
          <a:p>
            <a:pPr marL="347663" indent="0">
              <a:buNone/>
            </a:pPr>
            <a:r>
              <a:rPr lang="en-US"/>
              <a:t/>
            </a:r>
            <a:br>
              <a:rPr lang="en-US"/>
            </a:br>
            <a:endParaRPr lang="en-US"/>
          </a:p>
        </p:txBody>
      </p:sp>
      <p:pic>
        <p:nvPicPr>
          <p:cNvPr id="4" name="Picture 3"/>
          <p:cNvPicPr>
            <a:picLocks noChangeAspect="1"/>
          </p:cNvPicPr>
          <p:nvPr/>
        </p:nvPicPr>
        <p:blipFill>
          <a:blip r:embed="rId2"/>
          <a:stretch>
            <a:fillRect/>
          </a:stretch>
        </p:blipFill>
        <p:spPr>
          <a:xfrm>
            <a:off x="1909003" y="4636987"/>
            <a:ext cx="5372376" cy="1962251"/>
          </a:xfrm>
          <a:prstGeom prst="rect">
            <a:avLst/>
          </a:prstGeom>
        </p:spPr>
      </p:pic>
    </p:spTree>
    <p:extLst>
      <p:ext uri="{BB962C8B-B14F-4D97-AF65-F5344CB8AC3E}">
        <p14:creationId xmlns:p14="http://schemas.microsoft.com/office/powerpoint/2010/main" val="121369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FLYWEIGHT </a:t>
            </a:r>
          </a:p>
        </p:txBody>
      </p:sp>
      <p:pic>
        <p:nvPicPr>
          <p:cNvPr id="4" name="Content Placeholder 3"/>
          <p:cNvPicPr>
            <a:picLocks noGrp="1" noChangeAspect="1"/>
          </p:cNvPicPr>
          <p:nvPr>
            <p:ph idx="1"/>
          </p:nvPr>
        </p:nvPicPr>
        <p:blipFill>
          <a:blip r:embed="rId2"/>
          <a:stretch>
            <a:fillRect/>
          </a:stretch>
        </p:blipFill>
        <p:spPr>
          <a:xfrm>
            <a:off x="0" y="1253891"/>
            <a:ext cx="5620039" cy="3733992"/>
          </a:xfrm>
          <a:prstGeom prst="rect">
            <a:avLst/>
          </a:prstGeom>
        </p:spPr>
      </p:pic>
      <p:pic>
        <p:nvPicPr>
          <p:cNvPr id="5" name="Picture 4"/>
          <p:cNvPicPr>
            <a:picLocks noChangeAspect="1"/>
          </p:cNvPicPr>
          <p:nvPr/>
        </p:nvPicPr>
        <p:blipFill>
          <a:blip r:embed="rId3"/>
          <a:stretch>
            <a:fillRect/>
          </a:stretch>
        </p:blipFill>
        <p:spPr>
          <a:xfrm>
            <a:off x="5620039" y="3836648"/>
            <a:ext cx="6420876" cy="2951778"/>
          </a:xfrm>
          <a:prstGeom prst="rect">
            <a:avLst/>
          </a:prstGeom>
        </p:spPr>
      </p:pic>
    </p:spTree>
    <p:extLst>
      <p:ext uri="{BB962C8B-B14F-4D97-AF65-F5344CB8AC3E}">
        <p14:creationId xmlns:p14="http://schemas.microsoft.com/office/powerpoint/2010/main" val="151157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FLYWEIGHT </a:t>
            </a:r>
          </a:p>
        </p:txBody>
      </p:sp>
      <p:sp>
        <p:nvSpPr>
          <p:cNvPr id="5" name="Content Placeholder 4"/>
          <p:cNvSpPr>
            <a:spLocks noGrp="1"/>
          </p:cNvSpPr>
          <p:nvPr>
            <p:ph idx="1"/>
          </p:nvPr>
        </p:nvSpPr>
        <p:spPr>
          <a:xfrm>
            <a:off x="1103381" y="1411356"/>
            <a:ext cx="10913027" cy="5446644"/>
          </a:xfrm>
        </p:spPr>
        <p:txBody>
          <a:bodyPr>
            <a:normAutofit fontScale="55000" lnSpcReduction="20000"/>
          </a:bodyPr>
          <a:lstStyle/>
          <a:p>
            <a:pPr marL="0" indent="0">
              <a:buNone/>
            </a:pPr>
            <a:r>
              <a:rPr lang="en-US" sz="2900" b="1" smtClean="0"/>
              <a:t>Participants</a:t>
            </a:r>
          </a:p>
          <a:p>
            <a:r>
              <a:rPr lang="en-US" sz="2900" b="1" smtClean="0"/>
              <a:t>Flyweight </a:t>
            </a:r>
            <a:r>
              <a:rPr lang="en-US" sz="2900"/>
              <a:t>(Glyph</a:t>
            </a:r>
            <a:r>
              <a:rPr lang="en-US" sz="2900" smtClean="0"/>
              <a:t>)</a:t>
            </a:r>
          </a:p>
          <a:p>
            <a:pPr lvl="1"/>
            <a:r>
              <a:rPr lang="en-US" sz="2900" smtClean="0"/>
              <a:t>declares </a:t>
            </a:r>
            <a:r>
              <a:rPr lang="en-US" sz="2900"/>
              <a:t>an interface through which flyweights can receive and act </a:t>
            </a:r>
            <a:r>
              <a:rPr lang="en-US" sz="2900" smtClean="0"/>
              <a:t>on extrinsic </a:t>
            </a:r>
            <a:r>
              <a:rPr lang="en-US" sz="2900"/>
              <a:t>state. </a:t>
            </a:r>
            <a:endParaRPr lang="en-US" sz="2900" smtClean="0"/>
          </a:p>
          <a:p>
            <a:r>
              <a:rPr lang="en-US" sz="2900" b="1" smtClean="0"/>
              <a:t>ConcreteFlyweight </a:t>
            </a:r>
            <a:r>
              <a:rPr lang="en-US" sz="2900" b="1"/>
              <a:t>(Character</a:t>
            </a:r>
            <a:r>
              <a:rPr lang="en-US" sz="2900" b="1" smtClean="0"/>
              <a:t>)</a:t>
            </a:r>
          </a:p>
          <a:p>
            <a:pPr lvl="1"/>
            <a:r>
              <a:rPr lang="en-US" sz="2900" smtClean="0"/>
              <a:t>implements </a:t>
            </a:r>
            <a:r>
              <a:rPr lang="en-US" sz="2900"/>
              <a:t>the Flyweight interface and adds storage for intrinsic state</a:t>
            </a:r>
            <a:r>
              <a:rPr lang="en-US" sz="2900" smtClean="0"/>
              <a:t>, if </a:t>
            </a:r>
            <a:r>
              <a:rPr lang="en-US" sz="2900"/>
              <a:t>any. A ConcreteFlyweight object must be sharable. Any state it </a:t>
            </a:r>
            <a:r>
              <a:rPr lang="en-US" sz="2900" smtClean="0"/>
              <a:t>stores must </a:t>
            </a:r>
            <a:r>
              <a:rPr lang="en-US" sz="2900"/>
              <a:t>be intrinsic; that is, it must be independent of </a:t>
            </a:r>
            <a:r>
              <a:rPr lang="en-US" sz="2900" smtClean="0"/>
              <a:t>the ConcreteFlyweight object's </a:t>
            </a:r>
            <a:r>
              <a:rPr lang="en-US" sz="2900"/>
              <a:t>context</a:t>
            </a:r>
            <a:r>
              <a:rPr lang="en-US" sz="2900" smtClean="0"/>
              <a:t>.</a:t>
            </a:r>
          </a:p>
          <a:p>
            <a:r>
              <a:rPr lang="en-US" sz="2900" b="1" smtClean="0"/>
              <a:t>UnsharedConcreteFlyweight </a:t>
            </a:r>
            <a:r>
              <a:rPr lang="en-US" sz="2900" b="1"/>
              <a:t>(Row, Column</a:t>
            </a:r>
            <a:r>
              <a:rPr lang="en-US" sz="2900" b="1" smtClean="0"/>
              <a:t>)</a:t>
            </a:r>
          </a:p>
          <a:p>
            <a:pPr lvl="1"/>
            <a:r>
              <a:rPr lang="en-US" sz="2900" smtClean="0"/>
              <a:t>not </a:t>
            </a:r>
            <a:r>
              <a:rPr lang="en-US" sz="2900"/>
              <a:t>all Flyweight subclasses need to be shared. The Flyweight </a:t>
            </a:r>
            <a:r>
              <a:rPr lang="en-US" sz="2900" smtClean="0"/>
              <a:t>interface </a:t>
            </a:r>
            <a:r>
              <a:rPr lang="en-US" sz="2900" i="1" smtClean="0"/>
              <a:t>enables </a:t>
            </a:r>
            <a:r>
              <a:rPr lang="en-US" sz="2900"/>
              <a:t>sharing; it doesn't enforce it. It's common for UnsharedConcreteFlyweight objects to have ConcreteFlyweight objects as children at some</a:t>
            </a:r>
            <a:br>
              <a:rPr lang="en-US" sz="2900"/>
            </a:br>
            <a:r>
              <a:rPr lang="en-US" sz="2900"/>
              <a:t>level in the flyweight object structure (as the Row and Column </a:t>
            </a:r>
            <a:r>
              <a:rPr lang="en-US" sz="2900" smtClean="0"/>
              <a:t>classes have).</a:t>
            </a:r>
          </a:p>
          <a:p>
            <a:r>
              <a:rPr lang="en-US" sz="2900" b="1" smtClean="0"/>
              <a:t>FlyweightFactory</a:t>
            </a:r>
          </a:p>
          <a:p>
            <a:pPr lvl="1"/>
            <a:r>
              <a:rPr lang="en-US" sz="2900" smtClean="0"/>
              <a:t>creates </a:t>
            </a:r>
            <a:r>
              <a:rPr lang="en-US" sz="2900"/>
              <a:t>andmanages flyweight objects</a:t>
            </a:r>
            <a:r>
              <a:rPr lang="en-US" sz="2900" smtClean="0"/>
              <a:t>.</a:t>
            </a:r>
          </a:p>
          <a:p>
            <a:pPr lvl="1"/>
            <a:r>
              <a:rPr lang="en-US" sz="2900" smtClean="0"/>
              <a:t>ensures </a:t>
            </a:r>
            <a:r>
              <a:rPr lang="en-US" sz="2900"/>
              <a:t>that flyweights are shared properly. When a client requests aflyweight,the FlyweightFactory objectsupplies an existing instance or </a:t>
            </a:r>
            <a:r>
              <a:rPr lang="en-US" sz="2900" smtClean="0"/>
              <a:t>creates one</a:t>
            </a:r>
            <a:r>
              <a:rPr lang="en-US" sz="2900"/>
              <a:t>, if none exists</a:t>
            </a:r>
            <a:r>
              <a:rPr lang="en-US" sz="2900" smtClean="0"/>
              <a:t>.</a:t>
            </a:r>
          </a:p>
          <a:p>
            <a:r>
              <a:rPr lang="en-US" sz="2900" b="1" smtClean="0"/>
              <a:t>Client</a:t>
            </a:r>
          </a:p>
          <a:p>
            <a:pPr lvl="1"/>
            <a:r>
              <a:rPr lang="en-US" sz="2900" smtClean="0"/>
              <a:t>maintains </a:t>
            </a:r>
            <a:r>
              <a:rPr lang="en-US" sz="2900"/>
              <a:t>a reference to flyweight(s</a:t>
            </a:r>
            <a:r>
              <a:rPr lang="en-US" sz="2900" smtClean="0"/>
              <a:t>).</a:t>
            </a:r>
          </a:p>
          <a:p>
            <a:pPr lvl="1"/>
            <a:r>
              <a:rPr lang="en-US" sz="2900" smtClean="0"/>
              <a:t>computes </a:t>
            </a:r>
            <a:r>
              <a:rPr lang="en-US" sz="2900"/>
              <a:t>or stores the extrinsic state of flyweight(s) </a:t>
            </a:r>
            <a:r>
              <a:rPr lang="en-US"/>
              <a:t/>
            </a:r>
            <a:br>
              <a:rPr lang="en-US"/>
            </a:br>
            <a:endParaRPr lang="en-US"/>
          </a:p>
        </p:txBody>
      </p:sp>
    </p:spTree>
    <p:extLst>
      <p:ext uri="{BB962C8B-B14F-4D97-AF65-F5344CB8AC3E}">
        <p14:creationId xmlns:p14="http://schemas.microsoft.com/office/powerpoint/2010/main" val="234609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PROXY </a:t>
            </a:r>
          </a:p>
        </p:txBody>
      </p:sp>
      <p:sp>
        <p:nvSpPr>
          <p:cNvPr id="3" name="Content Placeholder 2"/>
          <p:cNvSpPr>
            <a:spLocks noGrp="1"/>
          </p:cNvSpPr>
          <p:nvPr>
            <p:ph idx="1"/>
          </p:nvPr>
        </p:nvSpPr>
        <p:spPr>
          <a:xfrm>
            <a:off x="369404" y="1282148"/>
            <a:ext cx="9982200" cy="4572000"/>
          </a:xfrm>
        </p:spPr>
        <p:txBody>
          <a:bodyPr/>
          <a:lstStyle/>
          <a:p>
            <a:r>
              <a:rPr lang="en-US" b="1" smtClean="0"/>
              <a:t>Intent</a:t>
            </a:r>
          </a:p>
          <a:p>
            <a:pPr marL="0" indent="0">
              <a:buNone/>
            </a:pPr>
            <a:r>
              <a:rPr lang="en-US" smtClean="0"/>
              <a:t>Provide </a:t>
            </a:r>
            <a:r>
              <a:rPr lang="en-US"/>
              <a:t>a surrogate or placeholder for another object to control access to it </a:t>
            </a:r>
            <a:endParaRPr lang="en-US" smtClean="0"/>
          </a:p>
          <a:p>
            <a:r>
              <a:rPr lang="en-US" b="1" smtClean="0"/>
              <a:t>Motivation</a:t>
            </a:r>
          </a:p>
          <a:p>
            <a:pPr marL="0" indent="0">
              <a:buNone/>
            </a:pPr>
            <a:r>
              <a:rPr lang="en-US" b="1" smtClean="0"/>
              <a:t>Proxy </a:t>
            </a:r>
            <a:r>
              <a:rPr lang="en-US" b="1"/>
              <a:t>Pattern</a:t>
            </a:r>
            <a:r>
              <a:rPr lang="en-US"/>
              <a:t> allows delaying the creation and initialization of expensive objects until they are actually needed, optimizing performance. The proxy acts as a stand-in for the real object and handles requests, such as creating an image only when it's time to draw it. This pattern hides the creation logic from the client, keeping the code clean and efficient.</a:t>
            </a:r>
          </a:p>
        </p:txBody>
      </p:sp>
      <p:pic>
        <p:nvPicPr>
          <p:cNvPr id="4" name="Picture 3"/>
          <p:cNvPicPr>
            <a:picLocks noChangeAspect="1"/>
          </p:cNvPicPr>
          <p:nvPr/>
        </p:nvPicPr>
        <p:blipFill>
          <a:blip r:embed="rId2"/>
          <a:stretch>
            <a:fillRect/>
          </a:stretch>
        </p:blipFill>
        <p:spPr>
          <a:xfrm>
            <a:off x="4391851" y="3934304"/>
            <a:ext cx="5435879" cy="2825895"/>
          </a:xfrm>
          <a:prstGeom prst="rect">
            <a:avLst/>
          </a:prstGeom>
        </p:spPr>
      </p:pic>
    </p:spTree>
    <p:extLst>
      <p:ext uri="{BB962C8B-B14F-4D97-AF65-F5344CB8AC3E}">
        <p14:creationId xmlns:p14="http://schemas.microsoft.com/office/powerpoint/2010/main" val="27394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PROXY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200"/>
            <a:ext cx="5315223" cy="3530781"/>
          </a:xfrm>
          <a:prstGeom prst="rect">
            <a:avLst/>
          </a:prstGeom>
        </p:spPr>
      </p:pic>
    </p:spTree>
    <p:extLst>
      <p:ext uri="{BB962C8B-B14F-4D97-AF65-F5344CB8AC3E}">
        <p14:creationId xmlns:p14="http://schemas.microsoft.com/office/powerpoint/2010/main" val="5215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PROXY</a:t>
            </a:r>
          </a:p>
        </p:txBody>
      </p:sp>
      <p:sp>
        <p:nvSpPr>
          <p:cNvPr id="3" name="Content Placeholder 2"/>
          <p:cNvSpPr>
            <a:spLocks noGrp="1"/>
          </p:cNvSpPr>
          <p:nvPr>
            <p:ph idx="1"/>
          </p:nvPr>
        </p:nvSpPr>
        <p:spPr/>
        <p:txBody>
          <a:bodyPr>
            <a:normAutofit fontScale="92500" lnSpcReduction="20000"/>
          </a:bodyPr>
          <a:lstStyle/>
          <a:p>
            <a:pPr marL="0" indent="0">
              <a:buNone/>
            </a:pPr>
            <a:r>
              <a:rPr lang="en-US" b="1" smtClean="0"/>
              <a:t>Participants</a:t>
            </a:r>
          </a:p>
          <a:p>
            <a:r>
              <a:rPr lang="en-US" smtClean="0"/>
              <a:t>Proxy </a:t>
            </a:r>
            <a:r>
              <a:rPr lang="en-US"/>
              <a:t>(ImageProxy</a:t>
            </a:r>
            <a:r>
              <a:rPr lang="en-US" smtClean="0"/>
              <a:t>)</a:t>
            </a:r>
          </a:p>
          <a:p>
            <a:pPr lvl="1"/>
            <a:r>
              <a:rPr lang="en-US" smtClean="0"/>
              <a:t>maintains </a:t>
            </a:r>
            <a:r>
              <a:rPr lang="en-US"/>
              <a:t>a reference that lets the proxy access thereal subject. </a:t>
            </a:r>
            <a:r>
              <a:rPr lang="en-US" smtClean="0"/>
              <a:t>Proxymay refer </a:t>
            </a:r>
            <a:r>
              <a:rPr lang="en-US"/>
              <a:t>to a Subject if the RealSubject and Subject interfaces are the same</a:t>
            </a:r>
            <a:r>
              <a:rPr lang="en-US" smtClean="0"/>
              <a:t>.</a:t>
            </a:r>
          </a:p>
          <a:p>
            <a:pPr lvl="1"/>
            <a:r>
              <a:rPr lang="en-US" smtClean="0"/>
              <a:t>provides </a:t>
            </a:r>
            <a:r>
              <a:rPr lang="en-US"/>
              <a:t>an interface identical to Subject's so that a proxy can by substituted for the real subject</a:t>
            </a:r>
            <a:r>
              <a:rPr lang="en-US" smtClean="0"/>
              <a:t>.</a:t>
            </a:r>
          </a:p>
          <a:p>
            <a:pPr lvl="1"/>
            <a:r>
              <a:rPr lang="en-US" smtClean="0"/>
              <a:t>controls </a:t>
            </a:r>
            <a:r>
              <a:rPr lang="en-US"/>
              <a:t>access to the real subject and may be responsible for creating </a:t>
            </a:r>
            <a:r>
              <a:rPr lang="en-US" smtClean="0"/>
              <a:t>and deleting </a:t>
            </a:r>
            <a:r>
              <a:rPr lang="en-US"/>
              <a:t>it. </a:t>
            </a:r>
            <a:endParaRPr lang="en-US" smtClean="0"/>
          </a:p>
          <a:p>
            <a:pPr lvl="1"/>
            <a:r>
              <a:rPr lang="en-US" smtClean="0"/>
              <a:t>other </a:t>
            </a:r>
            <a:r>
              <a:rPr lang="en-US"/>
              <a:t>responsibilities depend on the kind ofproxy</a:t>
            </a:r>
            <a:r>
              <a:rPr lang="en-US" smtClean="0"/>
              <a:t>:</a:t>
            </a:r>
          </a:p>
          <a:p>
            <a:pPr lvl="2"/>
            <a:r>
              <a:rPr lang="en-US" i="1" smtClean="0"/>
              <a:t>remote </a:t>
            </a:r>
            <a:r>
              <a:rPr lang="en-US" i="1"/>
              <a:t>proxies </a:t>
            </a:r>
            <a:r>
              <a:rPr lang="en-US"/>
              <a:t>are responsible for encoding a request and its </a:t>
            </a:r>
            <a:r>
              <a:rPr lang="en-US" smtClean="0"/>
              <a:t>arguments and </a:t>
            </a:r>
            <a:r>
              <a:rPr lang="en-US"/>
              <a:t>for sending the encoded request to the real subject in a </a:t>
            </a:r>
            <a:r>
              <a:rPr lang="en-US" smtClean="0"/>
              <a:t>different address </a:t>
            </a:r>
            <a:r>
              <a:rPr lang="en-US"/>
              <a:t>space</a:t>
            </a:r>
            <a:r>
              <a:rPr lang="en-US" smtClean="0"/>
              <a:t>.</a:t>
            </a:r>
          </a:p>
          <a:p>
            <a:pPr lvl="2"/>
            <a:r>
              <a:rPr lang="en-US" i="1" smtClean="0"/>
              <a:t>virtual </a:t>
            </a:r>
            <a:r>
              <a:rPr lang="en-US" i="1"/>
              <a:t>proxies </a:t>
            </a:r>
            <a:r>
              <a:rPr lang="en-US"/>
              <a:t>may cache additional information about the real </a:t>
            </a:r>
            <a:r>
              <a:rPr lang="en-US" smtClean="0"/>
              <a:t>subject so </a:t>
            </a:r>
            <a:r>
              <a:rPr lang="en-US"/>
              <a:t>that they can postpone accessing it. For example, the </a:t>
            </a:r>
            <a:r>
              <a:rPr lang="en-US" smtClean="0"/>
              <a:t>ImageProxy from </a:t>
            </a:r>
            <a:r>
              <a:rPr lang="en-US"/>
              <a:t>the Motivation caches the real image's extent</a:t>
            </a:r>
            <a:r>
              <a:rPr lang="en-US" smtClean="0"/>
              <a:t>.</a:t>
            </a:r>
          </a:p>
          <a:p>
            <a:pPr lvl="2"/>
            <a:r>
              <a:rPr lang="en-US" i="1" smtClean="0"/>
              <a:t>protection </a:t>
            </a:r>
            <a:r>
              <a:rPr lang="en-US" i="1"/>
              <a:t>proxies </a:t>
            </a:r>
            <a:r>
              <a:rPr lang="en-US"/>
              <a:t>check that the caller has the access permissions required to perform a request</a:t>
            </a:r>
            <a:r>
              <a:rPr lang="en-US" smtClean="0"/>
              <a:t>.</a:t>
            </a:r>
          </a:p>
          <a:p>
            <a:r>
              <a:rPr lang="en-US" b="1" smtClean="0"/>
              <a:t>Subject </a:t>
            </a:r>
            <a:r>
              <a:rPr lang="en-US"/>
              <a:t>(Graphic</a:t>
            </a:r>
            <a:r>
              <a:rPr lang="en-US" smtClean="0"/>
              <a:t>)</a:t>
            </a:r>
          </a:p>
          <a:p>
            <a:pPr lvl="1"/>
            <a:r>
              <a:rPr lang="en-US" smtClean="0"/>
              <a:t>defines </a:t>
            </a:r>
            <a:r>
              <a:rPr lang="en-US"/>
              <a:t>the common interface for RealSubject and Proxy so that a </a:t>
            </a:r>
            <a:r>
              <a:rPr lang="en-US" smtClean="0"/>
              <a:t>Proxy can </a:t>
            </a:r>
            <a:r>
              <a:rPr lang="en-US"/>
              <a:t>be used anywhere a RealSubject is expected</a:t>
            </a:r>
            <a:r>
              <a:rPr lang="en-US" smtClean="0"/>
              <a:t>.</a:t>
            </a:r>
          </a:p>
          <a:p>
            <a:r>
              <a:rPr lang="en-US" b="1" smtClean="0"/>
              <a:t>RealSubject </a:t>
            </a:r>
            <a:r>
              <a:rPr lang="en-US"/>
              <a:t>(Image</a:t>
            </a:r>
            <a:r>
              <a:rPr lang="en-US" smtClean="0"/>
              <a:t>)</a:t>
            </a:r>
          </a:p>
          <a:p>
            <a:pPr lvl="1"/>
            <a:r>
              <a:rPr lang="en-US" smtClean="0"/>
              <a:t>defines </a:t>
            </a:r>
            <a:r>
              <a:rPr lang="en-US"/>
              <a:t>the real object that the proxy represents </a:t>
            </a:r>
            <a:br>
              <a:rPr lang="en-US"/>
            </a:br>
            <a:endParaRPr lang="en-US"/>
          </a:p>
        </p:txBody>
      </p:sp>
    </p:spTree>
    <p:extLst>
      <p:ext uri="{BB962C8B-B14F-4D97-AF65-F5344CB8AC3E}">
        <p14:creationId xmlns:p14="http://schemas.microsoft.com/office/powerpoint/2010/main" val="168055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04899" y="2769875"/>
            <a:ext cx="10096500" cy="2219691"/>
          </a:xfrm>
        </p:spPr>
        <p:txBody>
          <a:bodyPr>
            <a:normAutofit fontScale="90000"/>
          </a:bodyPr>
          <a:lstStyle/>
          <a:p>
            <a:pPr algn="ctr"/>
            <a:r>
              <a:rPr lang="en-US" smtClean="0"/>
              <a:t/>
            </a:r>
            <a:br>
              <a:rPr lang="en-US" smtClean="0"/>
            </a:br>
            <a:r>
              <a:rPr lang="en-US" b="1" smtClean="0">
                <a:latin typeface="Times New Roman" panose="02020603050405020304" pitchFamily="18" charset="0"/>
                <a:cs typeface="Times New Roman" panose="02020603050405020304" pitchFamily="18" charset="0"/>
              </a:rPr>
              <a:t>Behavioral Patterns</a:t>
            </a:r>
            <a:r>
              <a:rPr lang="en-US" smtClean="0">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
            </a:r>
            <a:br>
              <a:rPr lang="en-US" b="1">
                <a:latin typeface="Times New Roman" panose="02020603050405020304" pitchFamily="18" charset="0"/>
                <a:cs typeface="Times New Roman" panose="02020603050405020304" pitchFamily="18" charset="0"/>
              </a:rPr>
            </a:br>
            <a:r>
              <a:rPr lang="en-US"/>
              <a:t/>
            </a:r>
            <a:br>
              <a:rPr lang="en-US"/>
            </a:br>
            <a:endParaRPr lang="en-US"/>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292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a:latin typeface="Times New Roman" panose="02020603050405020304" pitchFamily="18" charset="0"/>
                <a:cs typeface="Times New Roman" panose="02020603050405020304" pitchFamily="18" charset="0"/>
              </a:rPr>
              <a:t>Elements of a Design Pattern</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altLang="en-US" sz="2400"/>
              <a:t>A pattern has four essential elements (GoF)</a:t>
            </a:r>
          </a:p>
          <a:p>
            <a:pPr lvl="1"/>
            <a:r>
              <a:rPr lang="en-US" altLang="en-US" sz="2000"/>
              <a:t>Name</a:t>
            </a:r>
          </a:p>
          <a:p>
            <a:pPr lvl="2"/>
            <a:r>
              <a:rPr lang="en-US" altLang="en-US"/>
              <a:t>Describes the pattern</a:t>
            </a:r>
          </a:p>
          <a:p>
            <a:pPr lvl="2"/>
            <a:r>
              <a:rPr lang="en-US" altLang="en-US"/>
              <a:t>Adds to common terminology for facilitating communication (i.e. not just sentence enhancers)</a:t>
            </a:r>
          </a:p>
          <a:p>
            <a:pPr lvl="1"/>
            <a:r>
              <a:rPr lang="en-US" altLang="en-US" sz="2000"/>
              <a:t>Problem</a:t>
            </a:r>
          </a:p>
          <a:p>
            <a:pPr lvl="2"/>
            <a:r>
              <a:rPr lang="en-US" altLang="en-US"/>
              <a:t>Describes when to apply the pattern</a:t>
            </a:r>
          </a:p>
          <a:p>
            <a:pPr lvl="2"/>
            <a:r>
              <a:rPr lang="en-US" altLang="en-US"/>
              <a:t>Answers - What is the pattern trying to solve?</a:t>
            </a:r>
          </a:p>
          <a:p>
            <a:pPr lvl="1"/>
            <a:r>
              <a:rPr lang="en-US" altLang="en-US" sz="2000"/>
              <a:t>Solution</a:t>
            </a:r>
          </a:p>
          <a:p>
            <a:pPr lvl="2"/>
            <a:r>
              <a:rPr lang="en-US" altLang="en-US"/>
              <a:t>Describes elements, relationships, responsibilities, and collaborations which make up the design</a:t>
            </a:r>
          </a:p>
          <a:p>
            <a:pPr lvl="1"/>
            <a:r>
              <a:rPr lang="en-US" altLang="en-US" sz="2000"/>
              <a:t>Consequences</a:t>
            </a:r>
          </a:p>
          <a:p>
            <a:pPr lvl="2"/>
            <a:r>
              <a:rPr lang="en-US" altLang="en-US"/>
              <a:t>Results of applying the pattern</a:t>
            </a:r>
          </a:p>
          <a:p>
            <a:pPr lvl="2"/>
            <a:r>
              <a:rPr lang="en-US" altLang="en-US"/>
              <a:t>Benefits and Costs</a:t>
            </a:r>
          </a:p>
          <a:p>
            <a:pPr lvl="2"/>
            <a:r>
              <a:rPr lang="en-US" altLang="en-US"/>
              <a:t>Subjective depending on concrete scenarios</a:t>
            </a:r>
          </a:p>
          <a:p>
            <a:endParaRPr lang="en-US"/>
          </a:p>
        </p:txBody>
      </p:sp>
    </p:spTree>
    <p:extLst>
      <p:ext uri="{BB962C8B-B14F-4D97-AF65-F5344CB8AC3E}">
        <p14:creationId xmlns:p14="http://schemas.microsoft.com/office/powerpoint/2010/main" val="19989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 OF RESPONSIBILITY </a:t>
            </a:r>
          </a:p>
        </p:txBody>
      </p:sp>
      <p:sp>
        <p:nvSpPr>
          <p:cNvPr id="3" name="Content Placeholder 2"/>
          <p:cNvSpPr>
            <a:spLocks noGrp="1"/>
          </p:cNvSpPr>
          <p:nvPr>
            <p:ph idx="1"/>
          </p:nvPr>
        </p:nvSpPr>
        <p:spPr/>
        <p:txBody>
          <a:bodyPr/>
          <a:lstStyle/>
          <a:p>
            <a:r>
              <a:rPr lang="en-US" b="1"/>
              <a:t>Intent</a:t>
            </a:r>
            <a:br>
              <a:rPr lang="en-US" b="1"/>
            </a:br>
            <a:r>
              <a:rPr lang="en-US"/>
              <a:t>Avoid coupling the sender of a request to its receiver by giving more than one</a:t>
            </a:r>
            <a:br>
              <a:rPr lang="en-US"/>
            </a:br>
            <a:r>
              <a:rPr lang="en-US"/>
              <a:t>object a chance to handle the request. Chain the receiving objects and pass the</a:t>
            </a:r>
            <a:br>
              <a:rPr lang="en-US"/>
            </a:br>
            <a:r>
              <a:rPr lang="en-US"/>
              <a:t>request along the chain until an object handles it. </a:t>
            </a:r>
            <a:endParaRPr lang="en-US" smtClean="0"/>
          </a:p>
          <a:p>
            <a:r>
              <a:rPr lang="en-US" b="1"/>
              <a:t>Motivation:</a:t>
            </a:r>
            <a:r>
              <a:rPr lang="en-US"/>
              <a:t/>
            </a:r>
            <a:br>
              <a:rPr lang="en-US"/>
            </a:br>
            <a:r>
              <a:rPr lang="en-US"/>
              <a:t>In a GUI with context-sensitive help, a help request triggered by a user (e.g., clicking a button) should be handled by the most specific component available. If none exists, the request should move up to a more general context (e.g., the dialog box).</a:t>
            </a:r>
          </a:p>
          <a:p>
            <a:pPr marL="288925" indent="0">
              <a:buNone/>
            </a:pPr>
            <a:r>
              <a:rPr lang="en-US" smtClean="0"/>
              <a:t>To </a:t>
            </a:r>
            <a:r>
              <a:rPr lang="en-US"/>
              <a:t>achieve this without tightly coupling components, the </a:t>
            </a:r>
            <a:r>
              <a:rPr lang="en-US" b="1"/>
              <a:t>Chain of Responsibility</a:t>
            </a:r>
            <a:r>
              <a:rPr lang="en-US"/>
              <a:t> pattern passes the request along a chain of handlers until one handles it, </a:t>
            </a:r>
            <a:r>
              <a:rPr lang="en-US" b="1"/>
              <a:t>decoupling senders and receivers</a:t>
            </a:r>
            <a:r>
              <a:rPr lang="en-US"/>
              <a:t>.</a:t>
            </a:r>
          </a:p>
          <a:p>
            <a:endParaRPr lang="en-US"/>
          </a:p>
        </p:txBody>
      </p:sp>
    </p:spTree>
    <p:extLst>
      <p:ext uri="{BB962C8B-B14F-4D97-AF65-F5344CB8AC3E}">
        <p14:creationId xmlns:p14="http://schemas.microsoft.com/office/powerpoint/2010/main" val="20014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 OF RESPONSIBILITY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4900" y="1600200"/>
            <a:ext cx="4102311" cy="1797142"/>
          </a:xfrm>
          <a:prstGeom prst="rect">
            <a:avLst/>
          </a:prstGeom>
        </p:spPr>
      </p:pic>
      <p:pic>
        <p:nvPicPr>
          <p:cNvPr id="5" name="Picture 4"/>
          <p:cNvPicPr>
            <a:picLocks noChangeAspect="1"/>
          </p:cNvPicPr>
          <p:nvPr/>
        </p:nvPicPr>
        <p:blipFill>
          <a:blip r:embed="rId3"/>
          <a:stretch>
            <a:fillRect/>
          </a:stretch>
        </p:blipFill>
        <p:spPr>
          <a:xfrm>
            <a:off x="6360283" y="1857388"/>
            <a:ext cx="2711589" cy="1282766"/>
          </a:xfrm>
          <a:prstGeom prst="rect">
            <a:avLst/>
          </a:prstGeom>
        </p:spPr>
      </p:pic>
      <p:pic>
        <p:nvPicPr>
          <p:cNvPr id="6" name="Picture 5"/>
          <p:cNvPicPr>
            <a:picLocks noChangeAspect="1"/>
          </p:cNvPicPr>
          <p:nvPr/>
        </p:nvPicPr>
        <p:blipFill>
          <a:blip r:embed="rId4"/>
          <a:stretch>
            <a:fillRect/>
          </a:stretch>
        </p:blipFill>
        <p:spPr>
          <a:xfrm>
            <a:off x="3024434" y="3519468"/>
            <a:ext cx="4431099" cy="2652732"/>
          </a:xfrm>
          <a:prstGeom prst="rect">
            <a:avLst/>
          </a:prstGeom>
        </p:spPr>
      </p:pic>
    </p:spTree>
    <p:extLst>
      <p:ext uri="{BB962C8B-B14F-4D97-AF65-F5344CB8AC3E}">
        <p14:creationId xmlns:p14="http://schemas.microsoft.com/office/powerpoint/2010/main" val="32490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 OF RESPONSIBILITY </a:t>
            </a:r>
          </a:p>
        </p:txBody>
      </p:sp>
      <p:pic>
        <p:nvPicPr>
          <p:cNvPr id="4" name="Content Placeholder 3"/>
          <p:cNvPicPr>
            <a:picLocks noGrp="1" noChangeAspect="1"/>
          </p:cNvPicPr>
          <p:nvPr>
            <p:ph idx="1"/>
          </p:nvPr>
        </p:nvPicPr>
        <p:blipFill>
          <a:blip r:embed="rId2"/>
          <a:stretch>
            <a:fillRect/>
          </a:stretch>
        </p:blipFill>
        <p:spPr>
          <a:xfrm>
            <a:off x="1104899" y="1524787"/>
            <a:ext cx="8824291" cy="2647287"/>
          </a:xfrm>
          <a:prstGeom prst="rect">
            <a:avLst/>
          </a:prstGeom>
        </p:spPr>
      </p:pic>
    </p:spTree>
    <p:extLst>
      <p:ext uri="{BB962C8B-B14F-4D97-AF65-F5344CB8AC3E}">
        <p14:creationId xmlns:p14="http://schemas.microsoft.com/office/powerpoint/2010/main" val="417317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 OF RESPONSIBILITY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02164" y="1600200"/>
            <a:ext cx="6503905" cy="4568017"/>
          </a:xfrm>
          <a:prstGeom prst="rect">
            <a:avLst/>
          </a:prstGeom>
        </p:spPr>
      </p:pic>
    </p:spTree>
    <p:extLst>
      <p:ext uri="{BB962C8B-B14F-4D97-AF65-F5344CB8AC3E}">
        <p14:creationId xmlns:p14="http://schemas.microsoft.com/office/powerpoint/2010/main" val="113523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OBSERVER </a:t>
            </a:r>
            <a:endParaRPr lang="en-US"/>
          </a:p>
        </p:txBody>
      </p:sp>
      <p:sp>
        <p:nvSpPr>
          <p:cNvPr id="3" name="Content Placeholder 2"/>
          <p:cNvSpPr>
            <a:spLocks noGrp="1"/>
          </p:cNvSpPr>
          <p:nvPr>
            <p:ph idx="1"/>
          </p:nvPr>
        </p:nvSpPr>
        <p:spPr/>
        <p:txBody>
          <a:bodyPr>
            <a:normAutofit fontScale="92500"/>
          </a:bodyPr>
          <a:lstStyle/>
          <a:p>
            <a:pPr algn="just"/>
            <a:r>
              <a:rPr lang="en-US" sz="2800">
                <a:latin typeface="Times New Roman" panose="02020603050405020304" pitchFamily="18" charset="0"/>
                <a:cs typeface="Times New Roman" panose="02020603050405020304" pitchFamily="18" charset="0"/>
              </a:rPr>
              <a:t>Intent: Define a one-to-many dependency </a:t>
            </a:r>
            <a:r>
              <a:rPr lang="en-US" sz="2800" smtClean="0">
                <a:latin typeface="Times New Roman" panose="02020603050405020304" pitchFamily="18" charset="0"/>
                <a:cs typeface="Times New Roman" panose="02020603050405020304" pitchFamily="18" charset="0"/>
              </a:rPr>
              <a:t>between objects </a:t>
            </a:r>
            <a:r>
              <a:rPr lang="en-US" sz="2800">
                <a:latin typeface="Times New Roman" panose="02020603050405020304" pitchFamily="18" charset="0"/>
                <a:cs typeface="Times New Roman" panose="02020603050405020304" pitchFamily="18" charset="0"/>
              </a:rPr>
              <a:t>so that when one object changes state, all </a:t>
            </a:r>
            <a:r>
              <a:rPr lang="en-US" sz="2800" smtClean="0">
                <a:latin typeface="Times New Roman" panose="02020603050405020304" pitchFamily="18" charset="0"/>
                <a:cs typeface="Times New Roman" panose="02020603050405020304" pitchFamily="18" charset="0"/>
              </a:rPr>
              <a:t>its dependents </a:t>
            </a:r>
            <a:r>
              <a:rPr lang="en-US" sz="2800">
                <a:latin typeface="Times New Roman" panose="02020603050405020304" pitchFamily="18" charset="0"/>
                <a:cs typeface="Times New Roman" panose="02020603050405020304" pitchFamily="18" charset="0"/>
              </a:rPr>
              <a:t>are notified and updated automatically</a:t>
            </a:r>
            <a:r>
              <a:rPr lang="en-US" sz="2800" smtClean="0">
                <a:latin typeface="Times New Roman" panose="02020603050405020304" pitchFamily="18"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a:p>
            <a:pPr algn="just"/>
            <a:r>
              <a:rPr lang="en-US" sz="2800" smtClean="0">
                <a:latin typeface="Times New Roman" panose="02020603050405020304" pitchFamily="18" charset="0"/>
                <a:cs typeface="Times New Roman" panose="02020603050405020304" pitchFamily="18" charset="0"/>
              </a:rPr>
              <a:t>Motivation</a:t>
            </a:r>
            <a:r>
              <a:rPr lang="en-US" sz="2800">
                <a:latin typeface="Times New Roman" panose="02020603050405020304" pitchFamily="18" charset="0"/>
                <a:cs typeface="Times New Roman" panose="02020603050405020304" pitchFamily="18" charset="0"/>
              </a:rPr>
              <a:t>: </a:t>
            </a:r>
            <a:endParaRPr lang="en-US" sz="2800" smtClean="0">
              <a:latin typeface="Times New Roman" panose="02020603050405020304" pitchFamily="18" charset="0"/>
              <a:cs typeface="Times New Roman" panose="02020603050405020304" pitchFamily="18" charset="0"/>
            </a:endParaRPr>
          </a:p>
          <a:p>
            <a:pPr lvl="1" algn="just"/>
            <a:r>
              <a:rPr lang="en-US" sz="2400" smtClean="0">
                <a:latin typeface="Times New Roman" panose="02020603050405020304" pitchFamily="18" charset="0"/>
                <a:cs typeface="Times New Roman" panose="02020603050405020304" pitchFamily="18" charset="0"/>
              </a:rPr>
              <a:t>A </a:t>
            </a:r>
            <a:r>
              <a:rPr lang="en-US" sz="2400">
                <a:latin typeface="Times New Roman" panose="02020603050405020304" pitchFamily="18" charset="0"/>
                <a:cs typeface="Times New Roman" panose="02020603050405020304" pitchFamily="18" charset="0"/>
              </a:rPr>
              <a:t>common side-effect of partitioning </a:t>
            </a:r>
            <a:r>
              <a:rPr lang="en-US" sz="2400" smtClean="0">
                <a:latin typeface="Times New Roman" panose="02020603050405020304" pitchFamily="18" charset="0"/>
                <a:cs typeface="Times New Roman" panose="02020603050405020304" pitchFamily="18" charset="0"/>
              </a:rPr>
              <a:t>a system </a:t>
            </a:r>
            <a:r>
              <a:rPr lang="en-US" sz="2400">
                <a:latin typeface="Times New Roman" panose="02020603050405020304" pitchFamily="18" charset="0"/>
                <a:cs typeface="Times New Roman" panose="02020603050405020304" pitchFamily="18" charset="0"/>
              </a:rPr>
              <a:t>into a collection of cooperating classes is </a:t>
            </a:r>
            <a:r>
              <a:rPr lang="en-US" sz="2400" smtClean="0">
                <a:latin typeface="Times New Roman" panose="02020603050405020304" pitchFamily="18" charset="0"/>
                <a:cs typeface="Times New Roman" panose="02020603050405020304" pitchFamily="18" charset="0"/>
              </a:rPr>
              <a:t>the need </a:t>
            </a:r>
            <a:r>
              <a:rPr lang="en-US" sz="2400">
                <a:latin typeface="Times New Roman" panose="02020603050405020304" pitchFamily="18" charset="0"/>
                <a:cs typeface="Times New Roman" panose="02020603050405020304" pitchFamily="18" charset="0"/>
              </a:rPr>
              <a:t>to maintain consistency between related objects. </a:t>
            </a:r>
            <a:endParaRPr lang="en-US" sz="2400" smtClean="0">
              <a:latin typeface="Times New Roman" panose="02020603050405020304" pitchFamily="18" charset="0"/>
              <a:cs typeface="Times New Roman" panose="02020603050405020304" pitchFamily="18" charset="0"/>
            </a:endParaRPr>
          </a:p>
          <a:p>
            <a:pPr lvl="1" algn="just"/>
            <a:r>
              <a:rPr lang="en-US" sz="2400">
                <a:latin typeface="Times New Roman" panose="02020603050405020304" pitchFamily="18" charset="0"/>
                <a:cs typeface="Times New Roman" panose="02020603050405020304" pitchFamily="18" charset="0"/>
              </a:rPr>
              <a:t>When a change to one object requires changing others, and you don't know how many objects need to be changed. </a:t>
            </a:r>
          </a:p>
          <a:p>
            <a:pPr lvl="1" algn="just"/>
            <a:r>
              <a:rPr lang="en-US" sz="2400">
                <a:latin typeface="Times New Roman" panose="02020603050405020304" pitchFamily="18" charset="0"/>
                <a:cs typeface="Times New Roman" panose="02020603050405020304" pitchFamily="18" charset="0"/>
              </a:rPr>
              <a:t>When an object should be able to notify other objects without making assumptions about who these objects are. In other words, you don't want these objects tightly coupled. </a:t>
            </a:r>
            <a:r>
              <a:rPr lang="en-US"/>
              <a:t/>
            </a:r>
            <a:br>
              <a:rPr lang="en-US"/>
            </a:br>
            <a:r>
              <a:rPr lang="en-US"/>
              <a:t/>
            </a:r>
            <a:br>
              <a:rPr lang="en-US"/>
            </a:br>
            <a:endParaRPr lang="en-US"/>
          </a:p>
        </p:txBody>
      </p:sp>
    </p:spTree>
    <p:extLst>
      <p:ext uri="{BB962C8B-B14F-4D97-AF65-F5344CB8AC3E}">
        <p14:creationId xmlns:p14="http://schemas.microsoft.com/office/powerpoint/2010/main" val="12908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OBSERVER </a:t>
            </a:r>
          </a:p>
        </p:txBody>
      </p:sp>
      <p:pic>
        <p:nvPicPr>
          <p:cNvPr id="5" name="Picture 4"/>
          <p:cNvPicPr>
            <a:picLocks noChangeAspect="1"/>
          </p:cNvPicPr>
          <p:nvPr/>
        </p:nvPicPr>
        <p:blipFill>
          <a:blip r:embed="rId2"/>
          <a:stretch>
            <a:fillRect/>
          </a:stretch>
        </p:blipFill>
        <p:spPr>
          <a:xfrm>
            <a:off x="886239" y="2544418"/>
            <a:ext cx="9239725" cy="4178515"/>
          </a:xfrm>
          <a:prstGeom prst="rect">
            <a:avLst/>
          </a:prstGeom>
        </p:spPr>
      </p:pic>
      <p:pic>
        <p:nvPicPr>
          <p:cNvPr id="4" name="Content Placeholder 3"/>
          <p:cNvPicPr>
            <a:picLocks noGrp="1" noChangeAspect="1"/>
          </p:cNvPicPr>
          <p:nvPr>
            <p:ph idx="1"/>
          </p:nvPr>
        </p:nvPicPr>
        <p:blipFill>
          <a:blip r:embed="rId3"/>
          <a:stretch>
            <a:fillRect/>
          </a:stretch>
        </p:blipFill>
        <p:spPr>
          <a:xfrm>
            <a:off x="7823648" y="1358707"/>
            <a:ext cx="4038808" cy="2152761"/>
          </a:xfrm>
          <a:prstGeom prst="rect">
            <a:avLst/>
          </a:prstGeom>
        </p:spPr>
      </p:pic>
    </p:spTree>
    <p:extLst>
      <p:ext uri="{BB962C8B-B14F-4D97-AF65-F5344CB8AC3E}">
        <p14:creationId xmlns:p14="http://schemas.microsoft.com/office/powerpoint/2010/main" val="98984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OBSERVER </a:t>
            </a:r>
          </a:p>
        </p:txBody>
      </p:sp>
      <p:pic>
        <p:nvPicPr>
          <p:cNvPr id="4" name="Content Placeholder 3"/>
          <p:cNvPicPr>
            <a:picLocks noGrp="1" noChangeAspect="1"/>
          </p:cNvPicPr>
          <p:nvPr>
            <p:ph idx="1"/>
          </p:nvPr>
        </p:nvPicPr>
        <p:blipFill>
          <a:blip r:embed="rId2"/>
          <a:stretch>
            <a:fillRect/>
          </a:stretch>
        </p:blipFill>
        <p:spPr>
          <a:xfrm>
            <a:off x="1751362" y="1367088"/>
            <a:ext cx="7164037" cy="5036105"/>
          </a:xfrm>
          <a:prstGeom prst="rect">
            <a:avLst/>
          </a:prstGeom>
        </p:spPr>
      </p:pic>
    </p:spTree>
    <p:extLst>
      <p:ext uri="{BB962C8B-B14F-4D97-AF65-F5344CB8AC3E}">
        <p14:creationId xmlns:p14="http://schemas.microsoft.com/office/powerpoint/2010/main" val="334217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OBSERVER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71521" y="1779105"/>
            <a:ext cx="7921818" cy="3766930"/>
          </a:xfrm>
          <a:prstGeom prst="rect">
            <a:avLst/>
          </a:prstGeom>
        </p:spPr>
      </p:pic>
    </p:spTree>
    <p:extLst>
      <p:ext uri="{BB962C8B-B14F-4D97-AF65-F5344CB8AC3E}">
        <p14:creationId xmlns:p14="http://schemas.microsoft.com/office/powerpoint/2010/main" val="14635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ITERATOR </a:t>
            </a:r>
          </a:p>
        </p:txBody>
      </p:sp>
      <p:sp>
        <p:nvSpPr>
          <p:cNvPr id="3" name="Content Placeholder 2"/>
          <p:cNvSpPr>
            <a:spLocks noGrp="1"/>
          </p:cNvSpPr>
          <p:nvPr>
            <p:ph idx="1"/>
          </p:nvPr>
        </p:nvSpPr>
        <p:spPr/>
        <p:txBody>
          <a:bodyPr/>
          <a:lstStyle/>
          <a:p>
            <a:r>
              <a:rPr lang="en-US" sz="2800" b="1" smtClean="0"/>
              <a:t>Intent</a:t>
            </a:r>
          </a:p>
          <a:p>
            <a:pPr lvl="1"/>
            <a:r>
              <a:rPr lang="en-US" sz="2400">
                <a:latin typeface="Times New Roman" panose="02020603050405020304" pitchFamily="18" charset="0"/>
                <a:cs typeface="Times New Roman" panose="02020603050405020304" pitchFamily="18" charset="0"/>
              </a:rPr>
              <a:t>Provide a way to access the elements of an aggregate object sequentially </a:t>
            </a:r>
            <a:r>
              <a:rPr lang="en-US" sz="2400" smtClean="0">
                <a:latin typeface="Times New Roman" panose="02020603050405020304" pitchFamily="18" charset="0"/>
                <a:cs typeface="Times New Roman" panose="02020603050405020304" pitchFamily="18" charset="0"/>
              </a:rPr>
              <a:t>without exposing </a:t>
            </a:r>
            <a:r>
              <a:rPr lang="en-US" sz="2400">
                <a:latin typeface="Times New Roman" panose="02020603050405020304" pitchFamily="18" charset="0"/>
                <a:cs typeface="Times New Roman" panose="02020603050405020304" pitchFamily="18" charset="0"/>
              </a:rPr>
              <a:t>its underlying representation. </a:t>
            </a:r>
          </a:p>
          <a:p>
            <a:r>
              <a:rPr lang="en-US" sz="2800" b="1"/>
              <a:t>Motivation:</a:t>
            </a:r>
          </a:p>
          <a:p>
            <a:pPr lvl="1"/>
            <a:r>
              <a:rPr lang="en-US" sz="2400">
                <a:latin typeface="Times New Roman" panose="02020603050405020304" pitchFamily="18" charset="0"/>
                <a:cs typeface="Times New Roman" panose="02020603050405020304" pitchFamily="18" charset="0"/>
              </a:rPr>
              <a:t>A list should allow access to its elements without exposing its internal structure and support multiple traversal methods without complicating its </a:t>
            </a:r>
            <a:r>
              <a:rPr lang="en-US" sz="2400" smtClean="0">
                <a:latin typeface="Times New Roman" panose="02020603050405020304" pitchFamily="18" charset="0"/>
                <a:cs typeface="Times New Roman" panose="02020603050405020304" pitchFamily="18" charset="0"/>
              </a:rPr>
              <a:t>interface.</a:t>
            </a:r>
          </a:p>
          <a:p>
            <a:pPr lvl="1"/>
            <a:r>
              <a:rPr lang="en-US" sz="2400">
                <a:latin typeface="Times New Roman" panose="02020603050405020304" pitchFamily="18" charset="0"/>
                <a:cs typeface="Times New Roman" panose="02020603050405020304" pitchFamily="18" charset="0"/>
              </a:rPr>
              <a:t>The Iterator design pattern addresses this by separating the responsibility of accessing and traversing the list into a dedicated iterator object</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90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ITERATOR </a:t>
            </a:r>
          </a:p>
        </p:txBody>
      </p:sp>
      <p:sp>
        <p:nvSpPr>
          <p:cNvPr id="3" name="Content Placeholder 2"/>
          <p:cNvSpPr>
            <a:spLocks noGrp="1"/>
          </p:cNvSpPr>
          <p:nvPr>
            <p:ph idx="1"/>
          </p:nvPr>
        </p:nvSpPr>
        <p:spPr/>
        <p:txBody>
          <a:bodyPr/>
          <a:lstStyle/>
          <a:p>
            <a:r>
              <a:rPr lang="en-US"/>
              <a:t>For example, a List class would call for a Listlterator with the following relationship between them: </a:t>
            </a:r>
            <a:br>
              <a:rPr lang="en-US"/>
            </a:br>
            <a:endParaRPr lang="en-US"/>
          </a:p>
        </p:txBody>
      </p:sp>
      <p:pic>
        <p:nvPicPr>
          <p:cNvPr id="4" name="Picture 3"/>
          <p:cNvPicPr>
            <a:picLocks noChangeAspect="1"/>
          </p:cNvPicPr>
          <p:nvPr/>
        </p:nvPicPr>
        <p:blipFill>
          <a:blip r:embed="rId2"/>
          <a:stretch>
            <a:fillRect/>
          </a:stretch>
        </p:blipFill>
        <p:spPr>
          <a:xfrm>
            <a:off x="1021710" y="2204029"/>
            <a:ext cx="4717950" cy="1854264"/>
          </a:xfrm>
          <a:prstGeom prst="rect">
            <a:avLst/>
          </a:prstGeom>
        </p:spPr>
      </p:pic>
      <p:pic>
        <p:nvPicPr>
          <p:cNvPr id="5" name="Picture 4"/>
          <p:cNvPicPr>
            <a:picLocks noChangeAspect="1"/>
          </p:cNvPicPr>
          <p:nvPr/>
        </p:nvPicPr>
        <p:blipFill>
          <a:blip r:embed="rId3"/>
          <a:stretch>
            <a:fillRect/>
          </a:stretch>
        </p:blipFill>
        <p:spPr>
          <a:xfrm>
            <a:off x="5604827" y="3400746"/>
            <a:ext cx="5978195" cy="3113070"/>
          </a:xfrm>
          <a:prstGeom prst="rect">
            <a:avLst/>
          </a:prstGeom>
        </p:spPr>
      </p:pic>
    </p:spTree>
    <p:extLst>
      <p:ext uri="{BB962C8B-B14F-4D97-AF65-F5344CB8AC3E}">
        <p14:creationId xmlns:p14="http://schemas.microsoft.com/office/powerpoint/2010/main" val="1729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b="1">
                <a:latin typeface="Times New Roman" panose="02020603050405020304" pitchFamily="18" charset="0"/>
                <a:cs typeface="Times New Roman" panose="02020603050405020304" pitchFamily="18" charset="0"/>
              </a:rPr>
              <a:t>Pros/Cons of Design Patterns</a:t>
            </a:r>
            <a:endParaRPr lang="en-US" sz="30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r>
              <a:rPr lang="en-US" altLang="en-US" sz="2400"/>
              <a:t>Pros</a:t>
            </a:r>
          </a:p>
          <a:p>
            <a:pPr lvl="1"/>
            <a:r>
              <a:rPr lang="en-US" altLang="en-US" sz="2000"/>
              <a:t>Add </a:t>
            </a:r>
            <a:r>
              <a:rPr lang="en-US" altLang="en-US" sz="2000" b="1"/>
              <a:t>consistency</a:t>
            </a:r>
            <a:r>
              <a:rPr lang="en-US" altLang="en-US" sz="2000"/>
              <a:t> to designs by solving similar problems the same way, independent of language</a:t>
            </a:r>
          </a:p>
          <a:p>
            <a:pPr lvl="1"/>
            <a:r>
              <a:rPr lang="en-US" altLang="en-US" sz="2000"/>
              <a:t>Add </a:t>
            </a:r>
            <a:r>
              <a:rPr lang="en-US" altLang="en-US" sz="2000" b="1"/>
              <a:t>clarity</a:t>
            </a:r>
            <a:r>
              <a:rPr lang="en-US" altLang="en-US" sz="2000"/>
              <a:t> to design and design communication by enabling a common vocabulary </a:t>
            </a:r>
          </a:p>
          <a:p>
            <a:pPr lvl="1"/>
            <a:r>
              <a:rPr lang="en-US" altLang="en-US" sz="2000"/>
              <a:t>Improve </a:t>
            </a:r>
            <a:r>
              <a:rPr lang="en-US" altLang="en-US" sz="2000" b="1"/>
              <a:t>time</a:t>
            </a:r>
            <a:r>
              <a:rPr lang="en-US" altLang="en-US" sz="2000"/>
              <a:t> to solution by providing templates which serve as foundations for good design</a:t>
            </a:r>
          </a:p>
          <a:p>
            <a:pPr lvl="1"/>
            <a:r>
              <a:rPr lang="en-US" altLang="en-US" sz="2000"/>
              <a:t>Improve </a:t>
            </a:r>
            <a:r>
              <a:rPr lang="en-US" altLang="en-US" sz="2000" b="1"/>
              <a:t>reuse</a:t>
            </a:r>
            <a:r>
              <a:rPr lang="en-US" altLang="en-US" sz="2000"/>
              <a:t> through </a:t>
            </a:r>
            <a:r>
              <a:rPr lang="en-US" altLang="en-US" sz="2000" smtClean="0"/>
              <a:t>composition</a:t>
            </a:r>
          </a:p>
          <a:p>
            <a:r>
              <a:rPr lang="en-US" altLang="en-US" sz="2400"/>
              <a:t>Cons</a:t>
            </a:r>
          </a:p>
          <a:p>
            <a:pPr lvl="1"/>
            <a:r>
              <a:rPr lang="en-US" altLang="en-US" sz="2000"/>
              <a:t>Some patterns come with negative consequences (i.e. object proliferation, performance hits, additional layers)</a:t>
            </a:r>
          </a:p>
          <a:p>
            <a:pPr lvl="1"/>
            <a:r>
              <a:rPr lang="en-US" altLang="en-US" sz="2000"/>
              <a:t>Consequences are subjective depending on concrete scenarios </a:t>
            </a:r>
          </a:p>
          <a:p>
            <a:pPr lvl="1"/>
            <a:r>
              <a:rPr lang="en-US" altLang="en-US" sz="2000"/>
              <a:t>Patterns are subject to different interpretations, misinterpretations, and philosophies </a:t>
            </a:r>
          </a:p>
          <a:p>
            <a:pPr lvl="1"/>
            <a:r>
              <a:rPr lang="en-US" altLang="en-US" sz="2000"/>
              <a:t>Patterns can be overused and abused </a:t>
            </a:r>
            <a:r>
              <a:rPr lang="en-US" altLang="en-US" sz="2000">
                <a:sym typeface="Wingdings" pitchFamily="2" charset="2"/>
              </a:rPr>
              <a:t> Anti-Patterns</a:t>
            </a:r>
            <a:endParaRPr lang="en-US" altLang="en-US" sz="2000"/>
          </a:p>
          <a:p>
            <a:endParaRPr lang="en-US" altLang="en-US" sz="2400"/>
          </a:p>
          <a:p>
            <a:endParaRPr lang="en-US"/>
          </a:p>
        </p:txBody>
      </p:sp>
    </p:spTree>
    <p:extLst>
      <p:ext uri="{BB962C8B-B14F-4D97-AF65-F5344CB8AC3E}">
        <p14:creationId xmlns:p14="http://schemas.microsoft.com/office/powerpoint/2010/main" val="29581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ITERATOR </a:t>
            </a:r>
          </a:p>
        </p:txBody>
      </p:sp>
      <p:sp>
        <p:nvSpPr>
          <p:cNvPr id="3" name="Content Placeholder 2"/>
          <p:cNvSpPr>
            <a:spLocks noGrp="1"/>
          </p:cNvSpPr>
          <p:nvPr>
            <p:ph idx="1"/>
          </p:nvPr>
        </p:nvSpPr>
        <p:spPr/>
        <p:txBody>
          <a:bodyPr/>
          <a:lstStyle/>
          <a:p>
            <a:r>
              <a:rPr lang="en-US" sz="2800" b="1"/>
              <a:t>Use the Iterator </a:t>
            </a:r>
            <a:r>
              <a:rPr lang="en-US" sz="2800" b="1" smtClean="0"/>
              <a:t>pattern</a:t>
            </a:r>
          </a:p>
          <a:p>
            <a:pPr lvl="1"/>
            <a:r>
              <a:rPr lang="en-US" sz="2600" smtClean="0">
                <a:latin typeface="Times New Roman" panose="02020603050405020304" pitchFamily="18" charset="0"/>
                <a:cs typeface="Times New Roman" panose="02020603050405020304" pitchFamily="18" charset="0"/>
              </a:rPr>
              <a:t>to </a:t>
            </a:r>
            <a:r>
              <a:rPr lang="en-US" sz="2600">
                <a:latin typeface="Times New Roman" panose="02020603050405020304" pitchFamily="18" charset="0"/>
                <a:cs typeface="Times New Roman" panose="02020603050405020304" pitchFamily="18" charset="0"/>
              </a:rPr>
              <a:t>access an aggregate object's contents without exposing its internal representation</a:t>
            </a:r>
            <a:r>
              <a:rPr lang="en-US" sz="2600" smtClean="0">
                <a:latin typeface="Times New Roman" panose="02020603050405020304" pitchFamily="18" charset="0"/>
                <a:cs typeface="Times New Roman" panose="02020603050405020304" pitchFamily="18" charset="0"/>
              </a:rPr>
              <a:t>.</a:t>
            </a:r>
          </a:p>
          <a:p>
            <a:pPr lvl="1"/>
            <a:r>
              <a:rPr lang="en-US" sz="2600" smtClean="0">
                <a:latin typeface="Times New Roman" panose="02020603050405020304" pitchFamily="18" charset="0"/>
                <a:cs typeface="Times New Roman" panose="02020603050405020304" pitchFamily="18" charset="0"/>
              </a:rPr>
              <a:t>to </a:t>
            </a:r>
            <a:r>
              <a:rPr lang="en-US" sz="2600">
                <a:latin typeface="Times New Roman" panose="02020603050405020304" pitchFamily="18" charset="0"/>
                <a:cs typeface="Times New Roman" panose="02020603050405020304" pitchFamily="18" charset="0"/>
              </a:rPr>
              <a:t>support multiple traversals of aggregateobjects</a:t>
            </a:r>
            <a:r>
              <a:rPr lang="en-US" sz="2600" smtClean="0">
                <a:latin typeface="Times New Roman" panose="02020603050405020304" pitchFamily="18" charset="0"/>
                <a:cs typeface="Times New Roman" panose="02020603050405020304" pitchFamily="18" charset="0"/>
              </a:rPr>
              <a:t>.</a:t>
            </a:r>
          </a:p>
          <a:p>
            <a:pPr lvl="1"/>
            <a:r>
              <a:rPr lang="en-US" sz="2600" smtClean="0">
                <a:latin typeface="Times New Roman" panose="02020603050405020304" pitchFamily="18" charset="0"/>
                <a:cs typeface="Times New Roman" panose="02020603050405020304" pitchFamily="18" charset="0"/>
              </a:rPr>
              <a:t>to </a:t>
            </a:r>
            <a:r>
              <a:rPr lang="en-US" sz="2600">
                <a:latin typeface="Times New Roman" panose="02020603050405020304" pitchFamily="18" charset="0"/>
                <a:cs typeface="Times New Roman" panose="02020603050405020304" pitchFamily="18" charset="0"/>
              </a:rPr>
              <a:t>provide a uniform interface for traversing different aggregate structures</a:t>
            </a:r>
            <a:br>
              <a:rPr lang="en-US" sz="2600">
                <a:latin typeface="Times New Roman" panose="02020603050405020304" pitchFamily="18" charset="0"/>
                <a:cs typeface="Times New Roman" panose="02020603050405020304" pitchFamily="18" charset="0"/>
              </a:rPr>
            </a:br>
            <a:r>
              <a:rPr lang="en-US" sz="2600">
                <a:latin typeface="Times New Roman" panose="02020603050405020304" pitchFamily="18" charset="0"/>
                <a:cs typeface="Times New Roman" panose="02020603050405020304" pitchFamily="18" charset="0"/>
              </a:rPr>
              <a:t>(that is, to support polymorphic iteration). </a:t>
            </a: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05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ITERATOR </a:t>
            </a:r>
          </a:p>
        </p:txBody>
      </p:sp>
      <p:pic>
        <p:nvPicPr>
          <p:cNvPr id="4" name="Content Placeholder 3"/>
          <p:cNvPicPr>
            <a:picLocks noGrp="1" noChangeAspect="1"/>
          </p:cNvPicPr>
          <p:nvPr>
            <p:ph idx="1"/>
          </p:nvPr>
        </p:nvPicPr>
        <p:blipFill>
          <a:blip r:embed="rId2"/>
          <a:stretch>
            <a:fillRect/>
          </a:stretch>
        </p:blipFill>
        <p:spPr>
          <a:xfrm>
            <a:off x="1967543" y="1657842"/>
            <a:ext cx="6328228" cy="2963854"/>
          </a:xfrm>
          <a:prstGeom prst="rect">
            <a:avLst/>
          </a:prstGeom>
        </p:spPr>
      </p:pic>
    </p:spTree>
    <p:extLst>
      <p:ext uri="{BB962C8B-B14F-4D97-AF65-F5344CB8AC3E}">
        <p14:creationId xmlns:p14="http://schemas.microsoft.com/office/powerpoint/2010/main" val="28738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ITERATOR </a:t>
            </a:r>
          </a:p>
        </p:txBody>
      </p:sp>
      <p:pic>
        <p:nvPicPr>
          <p:cNvPr id="4" name="Content Placeholder 3"/>
          <p:cNvPicPr>
            <a:picLocks noGrp="1" noChangeAspect="1"/>
          </p:cNvPicPr>
          <p:nvPr>
            <p:ph idx="1"/>
          </p:nvPr>
        </p:nvPicPr>
        <p:blipFill>
          <a:blip r:embed="rId2"/>
          <a:stretch>
            <a:fillRect/>
          </a:stretch>
        </p:blipFill>
        <p:spPr>
          <a:xfrm>
            <a:off x="1214231" y="1576941"/>
            <a:ext cx="9047017" cy="4585320"/>
          </a:xfrm>
          <a:prstGeom prst="rect">
            <a:avLst/>
          </a:prstGeom>
        </p:spPr>
      </p:pic>
    </p:spTree>
    <p:extLst>
      <p:ext uri="{BB962C8B-B14F-4D97-AF65-F5344CB8AC3E}">
        <p14:creationId xmlns:p14="http://schemas.microsoft.com/office/powerpoint/2010/main" val="282580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MEDIATOR </a:t>
            </a:r>
          </a:p>
        </p:txBody>
      </p:sp>
      <p:sp>
        <p:nvSpPr>
          <p:cNvPr id="3" name="Content Placeholder 2"/>
          <p:cNvSpPr>
            <a:spLocks noGrp="1"/>
          </p:cNvSpPr>
          <p:nvPr>
            <p:ph idx="1"/>
          </p:nvPr>
        </p:nvSpPr>
        <p:spPr>
          <a:xfrm>
            <a:off x="1103382" y="1331844"/>
            <a:ext cx="9982200" cy="4572000"/>
          </a:xfrm>
        </p:spPr>
        <p:txBody>
          <a:bodyPr/>
          <a:lstStyle/>
          <a:p>
            <a:r>
              <a:rPr lang="en-US" b="1" smtClean="0"/>
              <a:t>Intent</a:t>
            </a:r>
          </a:p>
          <a:p>
            <a:pPr marL="396875" indent="0">
              <a:buNone/>
            </a:pPr>
            <a:r>
              <a:rPr lang="en-US" smtClean="0"/>
              <a:t>Define </a:t>
            </a:r>
            <a:r>
              <a:rPr lang="en-US"/>
              <a:t>an object that encapsulateshow a set of objects interact. Mediator promotes</a:t>
            </a:r>
            <a:br>
              <a:rPr lang="en-US"/>
            </a:br>
            <a:r>
              <a:rPr lang="en-US"/>
              <a:t>loose coupling by keeping objects from referring to each other explicitly, and it</a:t>
            </a:r>
            <a:br>
              <a:rPr lang="en-US"/>
            </a:br>
            <a:r>
              <a:rPr lang="en-US"/>
              <a:t>lets you vary their interaction independently </a:t>
            </a:r>
          </a:p>
          <a:p>
            <a:pPr indent="-223838"/>
            <a:r>
              <a:rPr lang="en-US" b="1"/>
              <a:t>Motivation</a:t>
            </a:r>
            <a:r>
              <a:rPr lang="en-US"/>
              <a:t> </a:t>
            </a:r>
            <a:endParaRPr lang="en-US" smtClean="0"/>
          </a:p>
          <a:p>
            <a:pPr indent="-223838"/>
            <a:r>
              <a:rPr lang="en-US"/>
              <a:t>In object-oriented design, tight coupling between objects can lead to complex, hard-to-maintain systems as behavior is distributed across many classes. Customizing such behavior often requires creating numerous subclasses. The </a:t>
            </a:r>
            <a:r>
              <a:rPr lang="en-US" b="1"/>
              <a:t>Mediator</a:t>
            </a:r>
            <a:r>
              <a:rPr lang="en-US"/>
              <a:t> design pattern addresses this by encapsulating object coordination in a separate mediator object, reducing interdependencies and increasing flexibility.</a:t>
            </a:r>
          </a:p>
          <a:p>
            <a:pPr marL="4762" indent="0">
              <a:buNone/>
            </a:pPr>
            <a:r>
              <a:rPr lang="en-US"/>
              <a:t/>
            </a:r>
            <a:br>
              <a:rPr lang="en-US"/>
            </a:br>
            <a:r>
              <a:rPr lang="en-US"/>
              <a:t/>
            </a:r>
            <a:br>
              <a:rPr lang="en-US"/>
            </a:br>
            <a:endParaRPr lang="en-US"/>
          </a:p>
        </p:txBody>
      </p:sp>
    </p:spTree>
    <p:extLst>
      <p:ext uri="{BB962C8B-B14F-4D97-AF65-F5344CB8AC3E}">
        <p14:creationId xmlns:p14="http://schemas.microsoft.com/office/powerpoint/2010/main" val="66385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MEDIATOR </a:t>
            </a:r>
          </a:p>
        </p:txBody>
      </p:sp>
      <p:sp>
        <p:nvSpPr>
          <p:cNvPr id="3" name="Content Placeholder 2"/>
          <p:cNvSpPr>
            <a:spLocks noGrp="1"/>
          </p:cNvSpPr>
          <p:nvPr>
            <p:ph idx="1"/>
          </p:nvPr>
        </p:nvSpPr>
        <p:spPr/>
        <p:txBody>
          <a:bodyPr/>
          <a:lstStyle/>
          <a:p>
            <a:r>
              <a:rPr lang="en-US" smtClean="0"/>
              <a:t>EX:</a:t>
            </a:r>
          </a:p>
          <a:p>
            <a:endParaRPr lang="en-US"/>
          </a:p>
        </p:txBody>
      </p:sp>
      <p:pic>
        <p:nvPicPr>
          <p:cNvPr id="4" name="Picture 3"/>
          <p:cNvPicPr>
            <a:picLocks noChangeAspect="1"/>
          </p:cNvPicPr>
          <p:nvPr/>
        </p:nvPicPr>
        <p:blipFill>
          <a:blip r:embed="rId2"/>
          <a:stretch>
            <a:fillRect/>
          </a:stretch>
        </p:blipFill>
        <p:spPr>
          <a:xfrm>
            <a:off x="749638" y="1917476"/>
            <a:ext cx="2940201" cy="3321221"/>
          </a:xfrm>
          <a:prstGeom prst="rect">
            <a:avLst/>
          </a:prstGeom>
        </p:spPr>
      </p:pic>
      <p:pic>
        <p:nvPicPr>
          <p:cNvPr id="5" name="Picture 4"/>
          <p:cNvPicPr>
            <a:picLocks noChangeAspect="1"/>
          </p:cNvPicPr>
          <p:nvPr/>
        </p:nvPicPr>
        <p:blipFill>
          <a:blip r:embed="rId3"/>
          <a:stretch>
            <a:fillRect/>
          </a:stretch>
        </p:blipFill>
        <p:spPr>
          <a:xfrm>
            <a:off x="4217064" y="2066563"/>
            <a:ext cx="7300726" cy="2952698"/>
          </a:xfrm>
          <a:prstGeom prst="rect">
            <a:avLst/>
          </a:prstGeom>
        </p:spPr>
      </p:pic>
    </p:spTree>
    <p:extLst>
      <p:ext uri="{BB962C8B-B14F-4D97-AF65-F5344CB8AC3E}">
        <p14:creationId xmlns:p14="http://schemas.microsoft.com/office/powerpoint/2010/main" val="11599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MEDIATOR </a:t>
            </a:r>
          </a:p>
        </p:txBody>
      </p:sp>
      <p:pic>
        <p:nvPicPr>
          <p:cNvPr id="4" name="Picture 3"/>
          <p:cNvPicPr>
            <a:picLocks noChangeAspect="1"/>
          </p:cNvPicPr>
          <p:nvPr/>
        </p:nvPicPr>
        <p:blipFill>
          <a:blip r:embed="rId2"/>
          <a:stretch>
            <a:fillRect/>
          </a:stretch>
        </p:blipFill>
        <p:spPr>
          <a:xfrm>
            <a:off x="270013" y="1326057"/>
            <a:ext cx="5505733" cy="4921503"/>
          </a:xfrm>
          <a:prstGeom prst="rect">
            <a:avLst/>
          </a:prstGeom>
        </p:spPr>
      </p:pic>
      <p:sp>
        <p:nvSpPr>
          <p:cNvPr id="5" name="Rectangle 4"/>
          <p:cNvSpPr/>
          <p:nvPr/>
        </p:nvSpPr>
        <p:spPr>
          <a:xfrm>
            <a:off x="5944711" y="1381884"/>
            <a:ext cx="5872915" cy="4739759"/>
          </a:xfrm>
          <a:prstGeom prst="rect">
            <a:avLst/>
          </a:prstGeom>
        </p:spPr>
        <p:txBody>
          <a:bodyPr wrap="square">
            <a:spAutoFit/>
          </a:bodyPr>
          <a:lstStyle/>
          <a:p>
            <a:pPr>
              <a:spcBef>
                <a:spcPts val="600"/>
              </a:spcBef>
            </a:pPr>
            <a:r>
              <a:rPr lang="en-US" sz="2800" b="1" smtClean="0">
                <a:solidFill>
                  <a:srgbClr val="000000"/>
                </a:solidFill>
                <a:latin typeface="Times-Bold"/>
              </a:rPr>
              <a:t>Participants</a:t>
            </a:r>
          </a:p>
          <a:p>
            <a:pPr marL="285750" indent="-285750">
              <a:spcBef>
                <a:spcPts val="600"/>
              </a:spcBef>
              <a:buFont typeface="Arial" panose="020B0604020202020204" pitchFamily="34" charset="0"/>
              <a:buChar char="•"/>
            </a:pPr>
            <a:r>
              <a:rPr lang="en-US" smtClean="0">
                <a:solidFill>
                  <a:srgbClr val="000000"/>
                </a:solidFill>
                <a:latin typeface="Times-Roman"/>
              </a:rPr>
              <a:t>Mediator </a:t>
            </a:r>
            <a:r>
              <a:rPr lang="en-US">
                <a:solidFill>
                  <a:srgbClr val="000000"/>
                </a:solidFill>
                <a:latin typeface="Times-Roman"/>
              </a:rPr>
              <a:t>(DialogDirector</a:t>
            </a:r>
            <a:r>
              <a:rPr lang="en-US" smtClean="0">
                <a:solidFill>
                  <a:srgbClr val="000000"/>
                </a:solidFill>
                <a:latin typeface="Times-Roman"/>
              </a:rPr>
              <a:t>)</a:t>
            </a:r>
          </a:p>
          <a:p>
            <a:pPr marL="742950" lvl="1" indent="-285750">
              <a:spcBef>
                <a:spcPts val="600"/>
              </a:spcBef>
              <a:buFont typeface="Arial" panose="020B0604020202020204" pitchFamily="34" charset="0"/>
              <a:buChar char="•"/>
            </a:pPr>
            <a:r>
              <a:rPr lang="en-US" smtClean="0">
                <a:solidFill>
                  <a:srgbClr val="000000"/>
                </a:solidFill>
                <a:latin typeface="Times-Roman"/>
              </a:rPr>
              <a:t>defines </a:t>
            </a:r>
            <a:r>
              <a:rPr lang="en-US">
                <a:solidFill>
                  <a:srgbClr val="000000"/>
                </a:solidFill>
                <a:latin typeface="Times-Roman"/>
              </a:rPr>
              <a:t>an interface for communicating with Colleague objects</a:t>
            </a:r>
            <a:r>
              <a:rPr lang="en-US" smtClean="0">
                <a:solidFill>
                  <a:srgbClr val="000000"/>
                </a:solidFill>
                <a:latin typeface="Times-Roman"/>
              </a:rPr>
              <a:t>.</a:t>
            </a:r>
          </a:p>
          <a:p>
            <a:pPr marL="285750" indent="-285750">
              <a:spcBef>
                <a:spcPts val="600"/>
              </a:spcBef>
              <a:buFont typeface="Arial" panose="020B0604020202020204" pitchFamily="34" charset="0"/>
              <a:buChar char="•"/>
            </a:pPr>
            <a:r>
              <a:rPr lang="en-US" smtClean="0">
                <a:solidFill>
                  <a:srgbClr val="000000"/>
                </a:solidFill>
                <a:latin typeface="Times-Roman"/>
              </a:rPr>
              <a:t>ConcreteMediator </a:t>
            </a:r>
            <a:r>
              <a:rPr lang="en-US">
                <a:solidFill>
                  <a:srgbClr val="000000"/>
                </a:solidFill>
                <a:latin typeface="Times-Roman"/>
              </a:rPr>
              <a:t>(FontDialogDirector</a:t>
            </a:r>
            <a:r>
              <a:rPr lang="en-US" smtClean="0">
                <a:solidFill>
                  <a:srgbClr val="000000"/>
                </a:solidFill>
                <a:latin typeface="Times-Roman"/>
              </a:rPr>
              <a:t>)</a:t>
            </a:r>
          </a:p>
          <a:p>
            <a:pPr marL="742950" lvl="1" indent="-285750">
              <a:spcBef>
                <a:spcPts val="600"/>
              </a:spcBef>
              <a:buFont typeface="Arial" panose="020B0604020202020204" pitchFamily="34" charset="0"/>
              <a:buChar char="•"/>
            </a:pPr>
            <a:r>
              <a:rPr lang="en-US" smtClean="0">
                <a:solidFill>
                  <a:srgbClr val="000000"/>
                </a:solidFill>
                <a:latin typeface="Times-Roman"/>
              </a:rPr>
              <a:t>implements </a:t>
            </a:r>
            <a:r>
              <a:rPr lang="en-US">
                <a:solidFill>
                  <a:srgbClr val="000000"/>
                </a:solidFill>
                <a:latin typeface="Times-Roman"/>
              </a:rPr>
              <a:t>cooperative behavior bycoordinating Colleague objects</a:t>
            </a:r>
            <a:r>
              <a:rPr lang="en-US" smtClean="0">
                <a:solidFill>
                  <a:srgbClr val="000000"/>
                </a:solidFill>
                <a:latin typeface="Times-Roman"/>
              </a:rPr>
              <a:t>.</a:t>
            </a:r>
          </a:p>
          <a:p>
            <a:pPr marL="742950" lvl="1" indent="-285750">
              <a:spcBef>
                <a:spcPts val="600"/>
              </a:spcBef>
              <a:buFont typeface="Arial" panose="020B0604020202020204" pitchFamily="34" charset="0"/>
              <a:buChar char="•"/>
            </a:pPr>
            <a:r>
              <a:rPr lang="en-US" smtClean="0">
                <a:solidFill>
                  <a:srgbClr val="000000"/>
                </a:solidFill>
                <a:latin typeface="Times-Roman"/>
              </a:rPr>
              <a:t> </a:t>
            </a:r>
            <a:r>
              <a:rPr lang="en-US">
                <a:solidFill>
                  <a:srgbClr val="000000"/>
                </a:solidFill>
                <a:latin typeface="Times-Roman"/>
              </a:rPr>
              <a:t>knows andmaintains itscolleagues</a:t>
            </a:r>
            <a:r>
              <a:rPr lang="en-US" smtClean="0">
                <a:solidFill>
                  <a:srgbClr val="000000"/>
                </a:solidFill>
                <a:latin typeface="Times-Roman"/>
              </a:rPr>
              <a:t>.</a:t>
            </a:r>
          </a:p>
          <a:p>
            <a:pPr marL="285750" indent="-285750">
              <a:spcBef>
                <a:spcPts val="600"/>
              </a:spcBef>
              <a:buFont typeface="Arial" panose="020B0604020202020204" pitchFamily="34" charset="0"/>
              <a:buChar char="•"/>
            </a:pPr>
            <a:r>
              <a:rPr lang="en-US" smtClean="0">
                <a:solidFill>
                  <a:srgbClr val="000000"/>
                </a:solidFill>
                <a:latin typeface="Times-Roman"/>
              </a:rPr>
              <a:t>Colleague </a:t>
            </a:r>
            <a:r>
              <a:rPr lang="en-US">
                <a:solidFill>
                  <a:srgbClr val="000000"/>
                </a:solidFill>
                <a:latin typeface="Times-Roman"/>
              </a:rPr>
              <a:t>classes (ListBox, EntryField</a:t>
            </a:r>
            <a:r>
              <a:rPr lang="en-US" smtClean="0">
                <a:solidFill>
                  <a:srgbClr val="000000"/>
                </a:solidFill>
                <a:latin typeface="Times-Roman"/>
              </a:rPr>
              <a:t>)</a:t>
            </a:r>
          </a:p>
          <a:p>
            <a:pPr marL="742950" lvl="1" indent="-285750">
              <a:spcBef>
                <a:spcPts val="600"/>
              </a:spcBef>
              <a:buFont typeface="Arial" panose="020B0604020202020204" pitchFamily="34" charset="0"/>
              <a:buChar char="•"/>
            </a:pPr>
            <a:r>
              <a:rPr lang="en-US" smtClean="0">
                <a:solidFill>
                  <a:srgbClr val="000000"/>
                </a:solidFill>
                <a:latin typeface="Times-Roman"/>
              </a:rPr>
              <a:t>each </a:t>
            </a:r>
            <a:r>
              <a:rPr lang="en-US">
                <a:solidFill>
                  <a:srgbClr val="000000"/>
                </a:solidFill>
                <a:latin typeface="Times-Roman"/>
              </a:rPr>
              <a:t>Colleague class knows itsMediator object</a:t>
            </a:r>
            <a:r>
              <a:rPr lang="en-US" smtClean="0">
                <a:solidFill>
                  <a:srgbClr val="000000"/>
                </a:solidFill>
                <a:latin typeface="Times-Roman"/>
              </a:rPr>
              <a:t>.</a:t>
            </a:r>
          </a:p>
          <a:p>
            <a:pPr marL="742950" lvl="1" indent="-285750">
              <a:spcBef>
                <a:spcPts val="600"/>
              </a:spcBef>
              <a:buFont typeface="Arial" panose="020B0604020202020204" pitchFamily="34" charset="0"/>
              <a:buChar char="•"/>
            </a:pPr>
            <a:r>
              <a:rPr lang="en-US" smtClean="0">
                <a:solidFill>
                  <a:srgbClr val="000000"/>
                </a:solidFill>
                <a:latin typeface="Times-Roman"/>
              </a:rPr>
              <a:t>each </a:t>
            </a:r>
            <a:r>
              <a:rPr lang="en-US">
                <a:solidFill>
                  <a:srgbClr val="000000"/>
                </a:solidFill>
                <a:latin typeface="Times-Roman"/>
              </a:rPr>
              <a:t>colleague communicates with its mediator whenever it would </a:t>
            </a:r>
            <a:r>
              <a:rPr lang="en-US" smtClean="0">
                <a:solidFill>
                  <a:srgbClr val="000000"/>
                </a:solidFill>
                <a:latin typeface="Times-Roman"/>
              </a:rPr>
              <a:t>have otherwise </a:t>
            </a:r>
            <a:r>
              <a:rPr lang="en-US">
                <a:solidFill>
                  <a:srgbClr val="000000"/>
                </a:solidFill>
                <a:latin typeface="Times-Roman"/>
              </a:rPr>
              <a:t>communicated with another colleague.</a:t>
            </a:r>
            <a:r>
              <a:rPr lang="en-US"/>
              <a:t> </a:t>
            </a:r>
            <a:br>
              <a:rPr lang="en-US"/>
            </a:br>
            <a:endParaRPr lang="en-US"/>
          </a:p>
        </p:txBody>
      </p:sp>
    </p:spTree>
    <p:extLst>
      <p:ext uri="{BB962C8B-B14F-4D97-AF65-F5344CB8AC3E}">
        <p14:creationId xmlns:p14="http://schemas.microsoft.com/office/powerpoint/2010/main" val="73719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MEMENTO </a:t>
            </a:r>
          </a:p>
        </p:txBody>
      </p:sp>
      <p:sp>
        <p:nvSpPr>
          <p:cNvPr id="3" name="Content Placeholder 2"/>
          <p:cNvSpPr>
            <a:spLocks noGrp="1"/>
          </p:cNvSpPr>
          <p:nvPr>
            <p:ph idx="1"/>
          </p:nvPr>
        </p:nvSpPr>
        <p:spPr/>
        <p:txBody>
          <a:bodyPr/>
          <a:lstStyle/>
          <a:p>
            <a:r>
              <a:rPr lang="en-US" b="1" smtClean="0"/>
              <a:t>Intent</a:t>
            </a:r>
          </a:p>
          <a:p>
            <a:pPr marL="0" indent="0">
              <a:buNone/>
            </a:pPr>
            <a:r>
              <a:rPr lang="en-US" smtClean="0"/>
              <a:t>Without </a:t>
            </a:r>
            <a:r>
              <a:rPr lang="en-US"/>
              <a:t>violating encapsulation, capture and externalize an object's internal state</a:t>
            </a:r>
            <a:br>
              <a:rPr lang="en-US"/>
            </a:br>
            <a:r>
              <a:rPr lang="en-US"/>
              <a:t>so that the object can be restored to this state </a:t>
            </a:r>
            <a:r>
              <a:rPr lang="en-US" smtClean="0"/>
              <a:t>later.</a:t>
            </a:r>
          </a:p>
          <a:p>
            <a:r>
              <a:rPr lang="en-US" b="1" smtClean="0"/>
              <a:t>Motivation</a:t>
            </a:r>
            <a:endParaRPr lang="en-US" b="1"/>
          </a:p>
          <a:p>
            <a:pPr marL="0" indent="0" algn="just">
              <a:buNone/>
            </a:pPr>
            <a:r>
              <a:rPr lang="en-US" smtClean="0"/>
              <a:t>Sometimes </a:t>
            </a:r>
            <a:r>
              <a:rPr lang="en-US"/>
              <a:t>an object’s internal state needs to be saved and restored, such as when implementing undo functionality. However, exposing internal state directly would violate encapsulation. The </a:t>
            </a:r>
            <a:r>
              <a:rPr lang="en-US" b="1"/>
              <a:t>Memento</a:t>
            </a:r>
            <a:r>
              <a:rPr lang="en-US"/>
              <a:t> pattern solves this by allowing an object (the originator) to create a snapshot of its state (a memento) that can be used later to restore the </a:t>
            </a:r>
            <a:r>
              <a:rPr lang="en-US" smtClean="0"/>
              <a:t>state without </a:t>
            </a:r>
            <a:r>
              <a:rPr lang="en-US"/>
              <a:t>exposing the object’s internal details to other parts of the system</a:t>
            </a:r>
            <a:r>
              <a:rPr lang="en-US" smtClean="0"/>
              <a:t>.</a:t>
            </a:r>
          </a:p>
          <a:p>
            <a:pPr marL="0" indent="0" algn="just">
              <a:buNone/>
            </a:pPr>
            <a:r>
              <a:rPr lang="en-US"/>
              <a:t/>
            </a:r>
            <a:br>
              <a:rPr lang="en-US"/>
            </a:br>
            <a:r>
              <a:rPr lang="en-US"/>
              <a:t/>
            </a:r>
            <a:br>
              <a:rPr lang="en-US"/>
            </a:br>
            <a:endParaRPr lang="en-US"/>
          </a:p>
        </p:txBody>
      </p:sp>
    </p:spTree>
    <p:extLst>
      <p:ext uri="{BB962C8B-B14F-4D97-AF65-F5344CB8AC3E}">
        <p14:creationId xmlns:p14="http://schemas.microsoft.com/office/powerpoint/2010/main" val="87626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MEMENTO </a:t>
            </a:r>
          </a:p>
        </p:txBody>
      </p:sp>
      <p:pic>
        <p:nvPicPr>
          <p:cNvPr id="4" name="Content Placeholder 3"/>
          <p:cNvPicPr>
            <a:picLocks noGrp="1" noChangeAspect="1"/>
          </p:cNvPicPr>
          <p:nvPr>
            <p:ph idx="1"/>
          </p:nvPr>
        </p:nvPicPr>
        <p:blipFill>
          <a:blip r:embed="rId2"/>
          <a:stretch>
            <a:fillRect/>
          </a:stretch>
        </p:blipFill>
        <p:spPr>
          <a:xfrm>
            <a:off x="5598900" y="757529"/>
            <a:ext cx="5486682" cy="2082907"/>
          </a:xfrm>
          <a:prstGeom prst="rect">
            <a:avLst/>
          </a:prstGeom>
        </p:spPr>
      </p:pic>
      <p:sp>
        <p:nvSpPr>
          <p:cNvPr id="5" name="Rectangle 4"/>
          <p:cNvSpPr/>
          <p:nvPr/>
        </p:nvSpPr>
        <p:spPr>
          <a:xfrm>
            <a:off x="752061" y="2259909"/>
            <a:ext cx="11025809" cy="4678204"/>
          </a:xfrm>
          <a:prstGeom prst="rect">
            <a:avLst/>
          </a:prstGeom>
        </p:spPr>
        <p:txBody>
          <a:bodyPr wrap="square">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smtClean="0">
                <a:solidFill>
                  <a:srgbClr val="000000"/>
                </a:solidFill>
                <a:latin typeface="Times-Roman"/>
              </a:rPr>
              <a:t>Memento </a:t>
            </a:r>
            <a:r>
              <a:rPr lang="en-US">
                <a:solidFill>
                  <a:srgbClr val="000000"/>
                </a:solidFill>
                <a:latin typeface="Times-Roman"/>
              </a:rPr>
              <a:t>(SolverState</a:t>
            </a:r>
            <a:r>
              <a:rPr lang="en-US" smtClean="0">
                <a:solidFill>
                  <a:srgbClr val="000000"/>
                </a:solidFill>
                <a:latin typeface="Times-Roman"/>
              </a:rPr>
              <a:t>)</a:t>
            </a:r>
          </a:p>
          <a:p>
            <a:pPr marL="742950" lvl="1" indent="-285750" algn="just">
              <a:buFont typeface="Arial" panose="020B0604020202020204" pitchFamily="34" charset="0"/>
              <a:buChar char="•"/>
            </a:pPr>
            <a:r>
              <a:rPr lang="en-US" smtClean="0">
                <a:solidFill>
                  <a:srgbClr val="000000"/>
                </a:solidFill>
                <a:latin typeface="Times-Roman"/>
              </a:rPr>
              <a:t>stores </a:t>
            </a:r>
            <a:r>
              <a:rPr lang="en-US">
                <a:solidFill>
                  <a:srgbClr val="000000"/>
                </a:solidFill>
                <a:latin typeface="Times-Roman"/>
              </a:rPr>
              <a:t>internal state of the Originator object. The memento may store </a:t>
            </a:r>
            <a:r>
              <a:rPr lang="en-US" smtClean="0">
                <a:solidFill>
                  <a:srgbClr val="000000"/>
                </a:solidFill>
                <a:latin typeface="Times-Roman"/>
              </a:rPr>
              <a:t>as much </a:t>
            </a:r>
            <a:r>
              <a:rPr lang="en-US">
                <a:solidFill>
                  <a:srgbClr val="000000"/>
                </a:solidFill>
                <a:latin typeface="Times-Roman"/>
              </a:rPr>
              <a:t>or as little of the originator's internal state as necessary at its originator's discretion</a:t>
            </a:r>
            <a:r>
              <a:rPr lang="en-US" smtClean="0">
                <a:solidFill>
                  <a:srgbClr val="000000"/>
                </a:solidFill>
                <a:latin typeface="Times-Roman"/>
              </a:rPr>
              <a:t>.</a:t>
            </a:r>
          </a:p>
          <a:p>
            <a:pPr marL="742950" lvl="1" indent="-285750" algn="just">
              <a:buFont typeface="Arial" panose="020B0604020202020204" pitchFamily="34" charset="0"/>
              <a:buChar char="•"/>
            </a:pPr>
            <a:r>
              <a:rPr lang="en-US" smtClean="0">
                <a:solidFill>
                  <a:srgbClr val="000000"/>
                </a:solidFill>
                <a:latin typeface="Times-Roman"/>
              </a:rPr>
              <a:t>protects </a:t>
            </a:r>
            <a:r>
              <a:rPr lang="en-US">
                <a:solidFill>
                  <a:srgbClr val="000000"/>
                </a:solidFill>
                <a:latin typeface="Times-Roman"/>
              </a:rPr>
              <a:t>against access by objects other than the originator. </a:t>
            </a:r>
            <a:r>
              <a:rPr lang="en-US" smtClean="0">
                <a:solidFill>
                  <a:srgbClr val="000000"/>
                </a:solidFill>
                <a:latin typeface="Times-Roman"/>
              </a:rPr>
              <a:t>Mementos have </a:t>
            </a:r>
            <a:r>
              <a:rPr lang="en-US">
                <a:solidFill>
                  <a:srgbClr val="000000"/>
                </a:solidFill>
                <a:latin typeface="Times-Roman"/>
              </a:rPr>
              <a:t>effectively two interfaces. Caretaker sees a </a:t>
            </a:r>
            <a:r>
              <a:rPr lang="en-US" i="1">
                <a:solidFill>
                  <a:srgbClr val="000000"/>
                </a:solidFill>
                <a:latin typeface="Times-Italic"/>
              </a:rPr>
              <a:t>narrow </a:t>
            </a:r>
            <a:r>
              <a:rPr lang="en-US">
                <a:solidFill>
                  <a:srgbClr val="000000"/>
                </a:solidFill>
                <a:latin typeface="Times-Roman"/>
              </a:rPr>
              <a:t>interface to </a:t>
            </a:r>
            <a:r>
              <a:rPr lang="en-US" smtClean="0">
                <a:solidFill>
                  <a:srgbClr val="000000"/>
                </a:solidFill>
                <a:latin typeface="Times-Roman"/>
              </a:rPr>
              <a:t>the Memento—it </a:t>
            </a:r>
            <a:r>
              <a:rPr lang="en-US">
                <a:solidFill>
                  <a:srgbClr val="000000"/>
                </a:solidFill>
                <a:latin typeface="Times-Roman"/>
              </a:rPr>
              <a:t>can only pass the memento to other objects. Originator, </a:t>
            </a:r>
            <a:r>
              <a:rPr lang="en-US" smtClean="0">
                <a:solidFill>
                  <a:srgbClr val="000000"/>
                </a:solidFill>
                <a:latin typeface="Times-Roman"/>
              </a:rPr>
              <a:t>in contrast</a:t>
            </a:r>
            <a:r>
              <a:rPr lang="en-US">
                <a:solidFill>
                  <a:srgbClr val="000000"/>
                </a:solidFill>
                <a:latin typeface="Times-Roman"/>
              </a:rPr>
              <a:t>, sees a </a:t>
            </a:r>
            <a:r>
              <a:rPr lang="en-US" i="1">
                <a:solidFill>
                  <a:srgbClr val="000000"/>
                </a:solidFill>
                <a:latin typeface="Times-Italic"/>
              </a:rPr>
              <a:t>wide </a:t>
            </a:r>
            <a:r>
              <a:rPr lang="en-US">
                <a:solidFill>
                  <a:srgbClr val="000000"/>
                </a:solidFill>
                <a:latin typeface="Times-Roman"/>
              </a:rPr>
              <a:t>interface, one that lets it access all the data necessary </a:t>
            </a:r>
            <a:r>
              <a:rPr lang="en-US" smtClean="0">
                <a:solidFill>
                  <a:srgbClr val="000000"/>
                </a:solidFill>
                <a:latin typeface="Times-Roman"/>
              </a:rPr>
              <a:t>to restore </a:t>
            </a:r>
            <a:r>
              <a:rPr lang="en-US">
                <a:solidFill>
                  <a:srgbClr val="000000"/>
                </a:solidFill>
                <a:latin typeface="Times-Roman"/>
              </a:rPr>
              <a:t>itself to its previous state. Ideally, only the originator that </a:t>
            </a:r>
            <a:r>
              <a:rPr lang="en-US" smtClean="0">
                <a:solidFill>
                  <a:srgbClr val="000000"/>
                </a:solidFill>
                <a:latin typeface="Times-Roman"/>
              </a:rPr>
              <a:t>produced the </a:t>
            </a:r>
            <a:r>
              <a:rPr lang="en-US">
                <a:solidFill>
                  <a:srgbClr val="000000"/>
                </a:solidFill>
                <a:latin typeface="Times-Roman"/>
              </a:rPr>
              <a:t>memento would be permitted to access the memento's internal </a:t>
            </a:r>
            <a:r>
              <a:rPr lang="en-US" smtClean="0">
                <a:solidFill>
                  <a:srgbClr val="000000"/>
                </a:solidFill>
                <a:latin typeface="Times-Roman"/>
              </a:rPr>
              <a:t>state.</a:t>
            </a:r>
          </a:p>
          <a:p>
            <a:pPr marL="285750" indent="-285750">
              <a:buFont typeface="Arial" panose="020B0604020202020204" pitchFamily="34" charset="0"/>
              <a:buChar char="•"/>
            </a:pPr>
            <a:r>
              <a:rPr lang="en-US" smtClean="0">
                <a:solidFill>
                  <a:srgbClr val="000000"/>
                </a:solidFill>
                <a:latin typeface="Times-Roman"/>
              </a:rPr>
              <a:t>Originator </a:t>
            </a:r>
            <a:r>
              <a:rPr lang="en-US">
                <a:solidFill>
                  <a:srgbClr val="000000"/>
                </a:solidFill>
                <a:latin typeface="Times-Roman"/>
              </a:rPr>
              <a:t>(ConstraintSolver</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creates </a:t>
            </a:r>
            <a:r>
              <a:rPr lang="en-US">
                <a:solidFill>
                  <a:srgbClr val="000000"/>
                </a:solidFill>
                <a:latin typeface="Times-Roman"/>
              </a:rPr>
              <a:t>a memento containing a snapshot of its current internal state</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uses </a:t>
            </a:r>
            <a:r>
              <a:rPr lang="en-US">
                <a:solidFill>
                  <a:srgbClr val="000000"/>
                </a:solidFill>
                <a:latin typeface="Times-Roman"/>
              </a:rPr>
              <a:t>the memento torestore its internal state</a:t>
            </a:r>
            <a:r>
              <a:rPr lang="en-US" smtClean="0">
                <a:solidFill>
                  <a:srgbClr val="000000"/>
                </a:solidFill>
                <a:latin typeface="Times-Roman"/>
              </a:rPr>
              <a:t>.</a:t>
            </a:r>
          </a:p>
          <a:p>
            <a:pPr marL="285750" indent="-285750">
              <a:buFont typeface="Arial" panose="020B0604020202020204" pitchFamily="34" charset="0"/>
              <a:buChar char="•"/>
            </a:pPr>
            <a:r>
              <a:rPr lang="en-US" smtClean="0">
                <a:solidFill>
                  <a:srgbClr val="000000"/>
                </a:solidFill>
                <a:latin typeface="Times-Roman"/>
              </a:rPr>
              <a:t>Caretaker </a:t>
            </a:r>
            <a:r>
              <a:rPr lang="en-US">
                <a:solidFill>
                  <a:srgbClr val="000000"/>
                </a:solidFill>
                <a:latin typeface="Times-Roman"/>
              </a:rPr>
              <a:t>(undo mechanism</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isresponsible </a:t>
            </a:r>
            <a:r>
              <a:rPr lang="en-US">
                <a:solidFill>
                  <a:srgbClr val="000000"/>
                </a:solidFill>
                <a:latin typeface="Times-Roman"/>
              </a:rPr>
              <a:t>for thememento's safekeeping</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never </a:t>
            </a:r>
            <a:r>
              <a:rPr lang="en-US">
                <a:solidFill>
                  <a:srgbClr val="000000"/>
                </a:solidFill>
                <a:latin typeface="Times-Roman"/>
              </a:rPr>
              <a:t>operates on or examines the contents of a memento.</a:t>
            </a:r>
            <a:r>
              <a:rPr lang="en-US"/>
              <a:t> </a:t>
            </a:r>
            <a:br>
              <a:rPr lang="en-US"/>
            </a:br>
            <a:endParaRPr lang="en-US"/>
          </a:p>
        </p:txBody>
      </p:sp>
    </p:spTree>
    <p:extLst>
      <p:ext uri="{BB962C8B-B14F-4D97-AF65-F5344CB8AC3E}">
        <p14:creationId xmlns:p14="http://schemas.microsoft.com/office/powerpoint/2010/main" val="26910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a:t>
            </a:r>
          </a:p>
        </p:txBody>
      </p:sp>
      <p:sp>
        <p:nvSpPr>
          <p:cNvPr id="4" name="Rectangle 1"/>
          <p:cNvSpPr>
            <a:spLocks noGrp="1" noChangeArrowheads="1"/>
          </p:cNvSpPr>
          <p:nvPr>
            <p:ph idx="1"/>
          </p:nvPr>
        </p:nvSpPr>
        <p:spPr bwMode="auto">
          <a:xfrm>
            <a:off x="979143" y="1383829"/>
            <a:ext cx="1059994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b="1">
                <a:latin typeface="Times New Roman" panose="02020603050405020304" pitchFamily="18" charset="0"/>
                <a:cs typeface="Times New Roman" panose="02020603050405020304" pitchFamily="18" charset="0"/>
              </a:rPr>
              <a:t>Intent</a:t>
            </a:r>
            <a:br>
              <a:rPr lang="en-US" b="1">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Allow an object to alter its behavior when its internal state changes. The </a:t>
            </a:r>
            <a:r>
              <a:rPr lang="en-US" smtClean="0">
                <a:latin typeface="Times New Roman" panose="02020603050405020304" pitchFamily="18" charset="0"/>
                <a:cs typeface="Times New Roman" panose="02020603050405020304" pitchFamily="18" charset="0"/>
              </a:rPr>
              <a:t>object will </a:t>
            </a:r>
            <a:r>
              <a:rPr lang="en-US">
                <a:latin typeface="Times New Roman" panose="02020603050405020304" pitchFamily="18" charset="0"/>
                <a:cs typeface="Times New Roman" panose="02020603050405020304" pitchFamily="18" charset="0"/>
              </a:rPr>
              <a:t>appear to change its class </a:t>
            </a:r>
            <a:endParaRPr lang="en-US" smtClean="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b="1">
                <a:latin typeface="Times New Roman" panose="02020603050405020304" pitchFamily="18" charset="0"/>
                <a:cs typeface="Times New Roman" panose="02020603050405020304" pitchFamily="18" charset="0"/>
              </a:rPr>
              <a:t>Motivation</a:t>
            </a:r>
            <a:r>
              <a:rPr lang="en-US">
                <a:latin typeface="Times New Roman" panose="02020603050405020304" pitchFamily="18" charset="0"/>
                <a:cs typeface="Times New Roman" panose="02020603050405020304" pitchFamily="18" charset="0"/>
              </a:rPr>
              <a:t> </a:t>
            </a:r>
            <a:br>
              <a:rPr lang="en-US">
                <a:latin typeface="Times New Roman" panose="02020603050405020304" pitchFamily="18" charset="0"/>
                <a:cs typeface="Times New Roman" panose="02020603050405020304" pitchFamily="18" charset="0"/>
              </a:rPr>
            </a:br>
            <a:r>
              <a:rPr kumimoji="0" lang="en-US" altLang="en-US"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Objects like TCPConnection may need to change their behavior depending on their internal state, such as Established, Closed, or Listening. Instead of using conditional logic, the </a:t>
            </a:r>
            <a:r>
              <a:rPr kumimoji="0" lang="en-US" altLang="en-US" b="1"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State</a:t>
            </a:r>
            <a:r>
              <a:rPr kumimoji="0" lang="en-US" altLang="en-US"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pattern delegates behavior to separate state objects, allowing the object to change its behavior dynamically by switching its internal state object. This promotes cleaner code and makes state transitions easier to manage and extend.</a:t>
            </a:r>
            <a:endParaRPr kumimoji="0" lang="en-US" altLang="en-US"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6468593" y="4099011"/>
            <a:ext cx="4800847" cy="2019404"/>
          </a:xfrm>
          <a:prstGeom prst="rect">
            <a:avLst/>
          </a:prstGeom>
        </p:spPr>
      </p:pic>
    </p:spTree>
    <p:extLst>
      <p:ext uri="{BB962C8B-B14F-4D97-AF65-F5344CB8AC3E}">
        <p14:creationId xmlns:p14="http://schemas.microsoft.com/office/powerpoint/2010/main" val="39497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a:t>
            </a:r>
          </a:p>
        </p:txBody>
      </p:sp>
      <p:pic>
        <p:nvPicPr>
          <p:cNvPr id="4" name="Content Placeholder 3"/>
          <p:cNvPicPr>
            <a:picLocks noGrp="1" noChangeAspect="1"/>
          </p:cNvPicPr>
          <p:nvPr>
            <p:ph idx="1"/>
          </p:nvPr>
        </p:nvPicPr>
        <p:blipFill>
          <a:blip r:embed="rId2"/>
          <a:stretch>
            <a:fillRect/>
          </a:stretch>
        </p:blipFill>
        <p:spPr>
          <a:xfrm>
            <a:off x="330346" y="1513317"/>
            <a:ext cx="4991357" cy="2101958"/>
          </a:xfrm>
          <a:prstGeom prst="rect">
            <a:avLst/>
          </a:prstGeom>
        </p:spPr>
      </p:pic>
      <p:sp>
        <p:nvSpPr>
          <p:cNvPr id="5" name="Rectangle 4"/>
          <p:cNvSpPr/>
          <p:nvPr/>
        </p:nvSpPr>
        <p:spPr>
          <a:xfrm>
            <a:off x="5629816" y="1553172"/>
            <a:ext cx="6088419" cy="4124206"/>
          </a:xfrm>
          <a:prstGeom prst="rect">
            <a:avLst/>
          </a:prstGeom>
        </p:spPr>
        <p:txBody>
          <a:bodyPr wrap="square">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smtClean="0">
                <a:solidFill>
                  <a:srgbClr val="000000"/>
                </a:solidFill>
                <a:latin typeface="Times-Roman"/>
              </a:rPr>
              <a:t>Context </a:t>
            </a:r>
            <a:r>
              <a:rPr lang="en-US">
                <a:solidFill>
                  <a:srgbClr val="000000"/>
                </a:solidFill>
                <a:latin typeface="Times-Roman"/>
              </a:rPr>
              <a:t>(TCPConnection</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defines </a:t>
            </a:r>
            <a:r>
              <a:rPr lang="en-US">
                <a:solidFill>
                  <a:srgbClr val="000000"/>
                </a:solidFill>
                <a:latin typeface="Times-Roman"/>
              </a:rPr>
              <a:t>the interface ofinterest to clients</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maintains </a:t>
            </a:r>
            <a:r>
              <a:rPr lang="en-US">
                <a:solidFill>
                  <a:srgbClr val="000000"/>
                </a:solidFill>
                <a:latin typeface="Times-Roman"/>
              </a:rPr>
              <a:t>an instance ofa ConcreteState subclass that defines the </a:t>
            </a:r>
            <a:r>
              <a:rPr lang="en-US" smtClean="0">
                <a:solidFill>
                  <a:srgbClr val="000000"/>
                </a:solidFill>
                <a:latin typeface="Times-Roman"/>
              </a:rPr>
              <a:t>current state.</a:t>
            </a:r>
          </a:p>
          <a:p>
            <a:pPr marL="285750" indent="-285750">
              <a:buFont typeface="Arial" panose="020B0604020202020204" pitchFamily="34" charset="0"/>
              <a:buChar char="•"/>
            </a:pPr>
            <a:r>
              <a:rPr lang="en-US" smtClean="0">
                <a:solidFill>
                  <a:srgbClr val="000000"/>
                </a:solidFill>
                <a:latin typeface="Times-Roman"/>
              </a:rPr>
              <a:t>State </a:t>
            </a:r>
            <a:r>
              <a:rPr lang="en-US">
                <a:solidFill>
                  <a:srgbClr val="000000"/>
                </a:solidFill>
                <a:latin typeface="Times-Roman"/>
              </a:rPr>
              <a:t>(TCPState</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defines </a:t>
            </a:r>
            <a:r>
              <a:rPr lang="en-US">
                <a:solidFill>
                  <a:srgbClr val="000000"/>
                </a:solidFill>
                <a:latin typeface="Times-Roman"/>
              </a:rPr>
              <a:t>an interface for encapsulating the behavior associated with a particular state of the </a:t>
            </a:r>
            <a:r>
              <a:rPr lang="en-US" smtClean="0">
                <a:solidFill>
                  <a:srgbClr val="000000"/>
                </a:solidFill>
                <a:latin typeface="Times-Roman"/>
              </a:rPr>
              <a:t>Context.</a:t>
            </a:r>
            <a:endParaRPr lang="en-US" smtClean="0"/>
          </a:p>
          <a:p>
            <a:pPr marL="285750" indent="-285750">
              <a:buFont typeface="Arial" panose="020B0604020202020204" pitchFamily="34" charset="0"/>
              <a:buChar char="•"/>
            </a:pPr>
            <a:r>
              <a:rPr lang="en-US" b="1" smtClean="0"/>
              <a:t>ConcreteState </a:t>
            </a:r>
            <a:r>
              <a:rPr lang="en-US" b="1"/>
              <a:t>subclasses </a:t>
            </a:r>
            <a:r>
              <a:rPr lang="en-US"/>
              <a:t>(TCPEstablished, TCPListen, TCPClosed</a:t>
            </a:r>
            <a:r>
              <a:rPr lang="en-US" smtClean="0"/>
              <a:t>)</a:t>
            </a:r>
          </a:p>
          <a:p>
            <a:pPr marL="742950" lvl="1" indent="-285750">
              <a:buFont typeface="Arial" panose="020B0604020202020204" pitchFamily="34" charset="0"/>
              <a:buChar char="•"/>
            </a:pPr>
            <a:r>
              <a:rPr lang="en-US" smtClean="0"/>
              <a:t>each </a:t>
            </a:r>
            <a:r>
              <a:rPr lang="en-US"/>
              <a:t>subclass implements abehavior associated with a state oftheContext. </a:t>
            </a:r>
            <a:br>
              <a:rPr lang="en-US"/>
            </a:br>
            <a:r>
              <a:rPr lang="en-US"/>
              <a:t/>
            </a:r>
            <a:br>
              <a:rPr lang="en-US"/>
            </a:br>
            <a:endParaRPr lang="en-US"/>
          </a:p>
        </p:txBody>
      </p:sp>
    </p:spTree>
    <p:extLst>
      <p:ext uri="{BB962C8B-B14F-4D97-AF65-F5344CB8AC3E}">
        <p14:creationId xmlns:p14="http://schemas.microsoft.com/office/powerpoint/2010/main" val="14405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b="1">
                <a:latin typeface="Times New Roman" panose="02020603050405020304" pitchFamily="18" charset="0"/>
                <a:cs typeface="Times New Roman" panose="02020603050405020304" pitchFamily="18" charset="0"/>
              </a:rPr>
              <a:t>Design Patterns Classification</a:t>
            </a:r>
            <a:endParaRPr lang="en-US" sz="30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None/>
            </a:pPr>
            <a:r>
              <a:rPr lang="en-US" altLang="en-US"/>
              <a:t>A Pattern can be classified as</a:t>
            </a:r>
          </a:p>
          <a:p>
            <a:r>
              <a:rPr lang="en-US" altLang="en-US"/>
              <a:t>Creational: </a:t>
            </a:r>
            <a:r>
              <a:rPr lang="en-GB" altLang="en-US"/>
              <a:t>deals with object creation</a:t>
            </a:r>
            <a:endParaRPr lang="en-US" altLang="en-US"/>
          </a:p>
          <a:p>
            <a:r>
              <a:rPr lang="en-US" altLang="en-US"/>
              <a:t>Structural: </a:t>
            </a:r>
            <a:r>
              <a:rPr lang="en-GB" altLang="en-US"/>
              <a:t>deals with compositions of objects and classes</a:t>
            </a:r>
            <a:r>
              <a:rPr lang="en-US" altLang="en-US"/>
              <a:t> </a:t>
            </a:r>
          </a:p>
          <a:p>
            <a:r>
              <a:rPr lang="en-US" altLang="en-US"/>
              <a:t>Behavioral: </a:t>
            </a:r>
            <a:r>
              <a:rPr lang="en-GB" altLang="en-US"/>
              <a:t>are used to distribute responsibility between classes and objects</a:t>
            </a:r>
            <a:endParaRPr lang="en-US" altLang="en-US"/>
          </a:p>
          <a:p>
            <a:endParaRPr lang="en-US"/>
          </a:p>
        </p:txBody>
      </p:sp>
    </p:spTree>
    <p:extLst>
      <p:ext uri="{BB962C8B-B14F-4D97-AF65-F5344CB8AC3E}">
        <p14:creationId xmlns:p14="http://schemas.microsoft.com/office/powerpoint/2010/main" val="203156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STRATEGY </a:t>
            </a:r>
          </a:p>
        </p:txBody>
      </p:sp>
      <p:sp>
        <p:nvSpPr>
          <p:cNvPr id="4" name="Rectangle 1"/>
          <p:cNvSpPr>
            <a:spLocks noGrp="1" noChangeArrowheads="1"/>
          </p:cNvSpPr>
          <p:nvPr>
            <p:ph idx="1"/>
          </p:nvPr>
        </p:nvSpPr>
        <p:spPr bwMode="auto">
          <a:xfrm>
            <a:off x="1035325" y="1347426"/>
            <a:ext cx="10523883"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a:t>Intent</a:t>
            </a:r>
          </a:p>
          <a:p>
            <a:pPr marL="0" indent="0" algn="just">
              <a:buNone/>
            </a:pPr>
            <a:r>
              <a:rPr lang="en-US"/>
              <a:t>Define a family of algorithms, encapsulate each one, and make them interchangeable. Strategy lets the algorithm vary independently from clients that use it </a:t>
            </a:r>
          </a:p>
          <a:p>
            <a:r>
              <a:rPr lang="en-US" b="1"/>
              <a:t>Motivation</a:t>
            </a:r>
            <a:r>
              <a:rPr lang="en-US"/>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Hard-wiring line-breaking algorithms into client classes makes them complex, inflexible, and harder to maintain. The </a:t>
            </a:r>
            <a:r>
              <a:rPr kumimoji="0" lang="en-US" altLang="en-US" b="1"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Strategy</a:t>
            </a:r>
            <a:r>
              <a:rPr kumimoji="0" lang="en-US" altLang="en-US"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pattern solves this by encapsulating each algorithm in a separate class, allowing clients like </a:t>
            </a:r>
            <a:r>
              <a:rPr kumimoji="0" lang="en-US" altLang="en-US" b="0" i="0" u="none" strike="noStrike" cap="none" normalizeH="0" baseline="0" smtClean="0">
                <a:ln>
                  <a:noFill/>
                </a:ln>
                <a:solidFill>
                  <a:schemeClr val="tx1"/>
                </a:solidFill>
                <a:effectLst/>
                <a:latin typeface="Arial Unicode MS"/>
                <a:ea typeface="Calibri" panose="020F0502020204030204" pitchFamily="34" charset="0"/>
                <a:cs typeface="Courier New" panose="02070309020205020404" pitchFamily="49" charset="0"/>
              </a:rPr>
              <a:t>Composition</a:t>
            </a:r>
            <a:r>
              <a:rPr kumimoji="0" lang="en-US" altLang="en-US"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 delegate the task to interchangeable </a:t>
            </a:r>
            <a:r>
              <a:rPr kumimoji="0" lang="en-US" altLang="en-US" b="0" i="0" u="none" strike="noStrike" cap="none" normalizeH="0" baseline="0" smtClean="0">
                <a:ln>
                  <a:noFill/>
                </a:ln>
                <a:solidFill>
                  <a:schemeClr val="tx1"/>
                </a:solidFill>
                <a:effectLst/>
                <a:latin typeface="Arial Unicode MS"/>
                <a:ea typeface="Calibri" panose="020F0502020204030204" pitchFamily="34" charset="0"/>
                <a:cs typeface="Courier New" panose="02070309020205020404" pitchFamily="49" charset="0"/>
              </a:rPr>
              <a:t>Compositor</a:t>
            </a:r>
            <a:r>
              <a:rPr kumimoji="0" lang="en-US" altLang="en-US"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objects. This makes it easy to switch or extend algorithms without modifying the core logic.</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2512127" y="4240526"/>
            <a:ext cx="7585692" cy="2349117"/>
          </a:xfrm>
          <a:prstGeom prst="rect">
            <a:avLst/>
          </a:prstGeom>
        </p:spPr>
      </p:pic>
    </p:spTree>
    <p:extLst>
      <p:ext uri="{BB962C8B-B14F-4D97-AF65-F5344CB8AC3E}">
        <p14:creationId xmlns:p14="http://schemas.microsoft.com/office/powerpoint/2010/main" val="170325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STRATEGY</a:t>
            </a:r>
          </a:p>
        </p:txBody>
      </p:sp>
      <p:pic>
        <p:nvPicPr>
          <p:cNvPr id="4" name="Content Placeholder 3"/>
          <p:cNvPicPr>
            <a:picLocks noGrp="1" noChangeAspect="1"/>
          </p:cNvPicPr>
          <p:nvPr>
            <p:ph idx="1"/>
          </p:nvPr>
        </p:nvPicPr>
        <p:blipFill>
          <a:blip r:embed="rId2"/>
          <a:stretch>
            <a:fillRect/>
          </a:stretch>
        </p:blipFill>
        <p:spPr>
          <a:xfrm>
            <a:off x="239643" y="1474254"/>
            <a:ext cx="5391427" cy="1981302"/>
          </a:xfrm>
          <a:prstGeom prst="rect">
            <a:avLst/>
          </a:prstGeom>
        </p:spPr>
      </p:pic>
      <p:sp>
        <p:nvSpPr>
          <p:cNvPr id="5" name="Rectangle 4"/>
          <p:cNvSpPr/>
          <p:nvPr/>
        </p:nvSpPr>
        <p:spPr>
          <a:xfrm>
            <a:off x="5781261" y="1474254"/>
            <a:ext cx="6096000" cy="4401205"/>
          </a:xfrm>
          <a:prstGeom prst="rect">
            <a:avLst/>
          </a:prstGeom>
        </p:spPr>
        <p:txBody>
          <a:bodyPr>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smtClean="0">
                <a:solidFill>
                  <a:srgbClr val="000000"/>
                </a:solidFill>
                <a:latin typeface="Times-Roman"/>
              </a:rPr>
              <a:t>Strategy </a:t>
            </a:r>
            <a:r>
              <a:rPr lang="en-US">
                <a:solidFill>
                  <a:srgbClr val="000000"/>
                </a:solidFill>
                <a:latin typeface="Times-Roman"/>
              </a:rPr>
              <a:t>(Compositor</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declares </a:t>
            </a:r>
            <a:r>
              <a:rPr lang="en-US">
                <a:solidFill>
                  <a:srgbClr val="000000"/>
                </a:solidFill>
                <a:latin typeface="Times-Roman"/>
              </a:rPr>
              <a:t>an interface common to all </a:t>
            </a:r>
            <a:r>
              <a:rPr lang="en-US" smtClean="0">
                <a:solidFill>
                  <a:srgbClr val="000000"/>
                </a:solidFill>
                <a:latin typeface="Times-Roman"/>
              </a:rPr>
              <a:t>supported algorithms</a:t>
            </a:r>
            <a:r>
              <a:rPr lang="en-US">
                <a:solidFill>
                  <a:srgbClr val="000000"/>
                </a:solidFill>
                <a:latin typeface="Times-Roman"/>
              </a:rPr>
              <a:t>. Context </a:t>
            </a:r>
            <a:r>
              <a:rPr lang="en-US" smtClean="0">
                <a:solidFill>
                  <a:srgbClr val="000000"/>
                </a:solidFill>
                <a:latin typeface="Times-Roman"/>
              </a:rPr>
              <a:t>uses this </a:t>
            </a:r>
            <a:r>
              <a:rPr lang="en-US">
                <a:solidFill>
                  <a:srgbClr val="000000"/>
                </a:solidFill>
                <a:latin typeface="Times-Roman"/>
              </a:rPr>
              <a:t>interface to call the algorithm defined by a ConcreteStrategy</a:t>
            </a:r>
            <a:r>
              <a:rPr lang="en-US" smtClean="0">
                <a:solidFill>
                  <a:srgbClr val="000000"/>
                </a:solidFill>
                <a:latin typeface="Times-Roman"/>
              </a:rPr>
              <a:t>.</a:t>
            </a:r>
          </a:p>
          <a:p>
            <a:pPr marL="285750" indent="-285750">
              <a:buFont typeface="Arial" panose="020B0604020202020204" pitchFamily="34" charset="0"/>
              <a:buChar char="•"/>
            </a:pPr>
            <a:r>
              <a:rPr lang="en-US" smtClean="0">
                <a:solidFill>
                  <a:srgbClr val="000000"/>
                </a:solidFill>
                <a:latin typeface="Times-Roman"/>
              </a:rPr>
              <a:t>ConcreteStrategy </a:t>
            </a:r>
            <a:r>
              <a:rPr lang="en-US">
                <a:solidFill>
                  <a:srgbClr val="000000"/>
                </a:solidFill>
                <a:latin typeface="Times-Roman"/>
              </a:rPr>
              <a:t>(SimpleCompositor, </a:t>
            </a:r>
            <a:r>
              <a:rPr lang="en-US" smtClean="0">
                <a:solidFill>
                  <a:srgbClr val="000000"/>
                </a:solidFill>
                <a:latin typeface="Times-Roman"/>
              </a:rPr>
              <a:t>TeXCompositor,ArrayCompositor)</a:t>
            </a:r>
          </a:p>
          <a:p>
            <a:pPr marL="742950" lvl="1" indent="-285750">
              <a:buFont typeface="Arial" panose="020B0604020202020204" pitchFamily="34" charset="0"/>
              <a:buChar char="•"/>
            </a:pPr>
            <a:r>
              <a:rPr lang="en-US" smtClean="0">
                <a:solidFill>
                  <a:srgbClr val="000000"/>
                </a:solidFill>
                <a:latin typeface="Times-Roman"/>
              </a:rPr>
              <a:t>implements </a:t>
            </a:r>
            <a:r>
              <a:rPr lang="en-US">
                <a:solidFill>
                  <a:srgbClr val="000000"/>
                </a:solidFill>
                <a:latin typeface="Times-Roman"/>
              </a:rPr>
              <a:t>the algorithm using theStrategy interface</a:t>
            </a:r>
            <a:r>
              <a:rPr lang="en-US" smtClean="0">
                <a:solidFill>
                  <a:srgbClr val="000000"/>
                </a:solidFill>
                <a:latin typeface="Times-Roman"/>
              </a:rPr>
              <a:t>.</a:t>
            </a:r>
          </a:p>
          <a:p>
            <a:pPr marL="285750" indent="-285750">
              <a:buFont typeface="Arial" panose="020B0604020202020204" pitchFamily="34" charset="0"/>
              <a:buChar char="•"/>
            </a:pPr>
            <a:r>
              <a:rPr lang="en-US" smtClean="0">
                <a:solidFill>
                  <a:srgbClr val="000000"/>
                </a:solidFill>
                <a:latin typeface="Times-Roman"/>
              </a:rPr>
              <a:t>Context </a:t>
            </a:r>
            <a:r>
              <a:rPr lang="en-US">
                <a:solidFill>
                  <a:srgbClr val="000000"/>
                </a:solidFill>
                <a:latin typeface="Times-Roman"/>
              </a:rPr>
              <a:t>(Composition</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is </a:t>
            </a:r>
            <a:r>
              <a:rPr lang="en-US">
                <a:solidFill>
                  <a:srgbClr val="000000"/>
                </a:solidFill>
                <a:latin typeface="Times-Roman"/>
              </a:rPr>
              <a:t>configured with a ConcreteStrategy object</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maintains </a:t>
            </a:r>
            <a:r>
              <a:rPr lang="en-US">
                <a:solidFill>
                  <a:srgbClr val="000000"/>
                </a:solidFill>
                <a:latin typeface="Times-Roman"/>
              </a:rPr>
              <a:t>a reference to a Strategy object</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may </a:t>
            </a:r>
            <a:r>
              <a:rPr lang="en-US">
                <a:solidFill>
                  <a:srgbClr val="000000"/>
                </a:solidFill>
                <a:latin typeface="Times-Roman"/>
              </a:rPr>
              <a:t>define an interface that lets Strategy access its data.</a:t>
            </a:r>
            <a:r>
              <a:rPr lang="en-US"/>
              <a:t> </a:t>
            </a:r>
            <a:br>
              <a:rPr lang="en-US"/>
            </a:br>
            <a:endParaRPr lang="en-US"/>
          </a:p>
        </p:txBody>
      </p:sp>
    </p:spTree>
    <p:extLst>
      <p:ext uri="{BB962C8B-B14F-4D97-AF65-F5344CB8AC3E}">
        <p14:creationId xmlns:p14="http://schemas.microsoft.com/office/powerpoint/2010/main" val="352526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 METHOD </a:t>
            </a:r>
          </a:p>
        </p:txBody>
      </p:sp>
      <p:sp>
        <p:nvSpPr>
          <p:cNvPr id="3" name="Content Placeholder 2"/>
          <p:cNvSpPr>
            <a:spLocks noGrp="1"/>
          </p:cNvSpPr>
          <p:nvPr>
            <p:ph idx="1"/>
          </p:nvPr>
        </p:nvSpPr>
        <p:spPr>
          <a:xfrm>
            <a:off x="776909" y="1252330"/>
            <a:ext cx="9982200" cy="4572000"/>
          </a:xfrm>
        </p:spPr>
        <p:txBody>
          <a:bodyPr/>
          <a:lstStyle/>
          <a:p>
            <a:r>
              <a:rPr lang="en-US" b="1" smtClean="0"/>
              <a:t>Intent</a:t>
            </a:r>
          </a:p>
          <a:p>
            <a:pPr marL="0" indent="0">
              <a:buNone/>
            </a:pPr>
            <a:r>
              <a:rPr lang="en-US" smtClean="0"/>
              <a:t>Define </a:t>
            </a:r>
            <a:r>
              <a:rPr lang="en-US"/>
              <a:t>the skeleton of an algorithm in an operation, deferring some steps to</a:t>
            </a:r>
            <a:br>
              <a:rPr lang="en-US"/>
            </a:br>
            <a:r>
              <a:rPr lang="en-US"/>
              <a:t>subclasses.Template Method lets subclasses redefine certain steps of an algorithm</a:t>
            </a:r>
            <a:br>
              <a:rPr lang="en-US"/>
            </a:br>
            <a:r>
              <a:rPr lang="en-US"/>
              <a:t>without changing the algorithm's structure </a:t>
            </a:r>
            <a:endParaRPr lang="en-US" smtClean="0"/>
          </a:p>
          <a:p>
            <a:pPr algn="just"/>
            <a:r>
              <a:rPr lang="en-US" b="1"/>
              <a:t>Motivation</a:t>
            </a:r>
            <a:r>
              <a:rPr lang="en-US"/>
              <a:t> </a:t>
            </a:r>
            <a:endParaRPr lang="en-US" smtClean="0"/>
          </a:p>
          <a:p>
            <a:pPr marL="0" indent="0" algn="just">
              <a:buNone/>
            </a:pPr>
            <a:r>
              <a:rPr lang="en-US" smtClean="0"/>
              <a:t>When </a:t>
            </a:r>
            <a:r>
              <a:rPr lang="en-US"/>
              <a:t>an application needs to perform a standard algorithm but allows certain steps to vary, hardcoding those variations can reduce flexibility. The </a:t>
            </a:r>
            <a:r>
              <a:rPr lang="en-US" b="1"/>
              <a:t>Template Method</a:t>
            </a:r>
            <a:r>
              <a:rPr lang="en-US"/>
              <a:t> pattern addresses this by defining the overall algorithm in a base class and letting subclasses override specific steps. This enables reuse of the algorithm’s structure while allowing customization of individual steps.</a:t>
            </a:r>
          </a:p>
        </p:txBody>
      </p:sp>
      <p:pic>
        <p:nvPicPr>
          <p:cNvPr id="4" name="Picture 3"/>
          <p:cNvPicPr>
            <a:picLocks noChangeAspect="1"/>
          </p:cNvPicPr>
          <p:nvPr/>
        </p:nvPicPr>
        <p:blipFill>
          <a:blip r:embed="rId2"/>
          <a:stretch>
            <a:fillRect/>
          </a:stretch>
        </p:blipFill>
        <p:spPr>
          <a:xfrm>
            <a:off x="5768009" y="4641736"/>
            <a:ext cx="4940554" cy="2216264"/>
          </a:xfrm>
          <a:prstGeom prst="rect">
            <a:avLst/>
          </a:prstGeom>
        </p:spPr>
      </p:pic>
    </p:spTree>
    <p:extLst>
      <p:ext uri="{BB962C8B-B14F-4D97-AF65-F5344CB8AC3E}">
        <p14:creationId xmlns:p14="http://schemas.microsoft.com/office/powerpoint/2010/main" val="173248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 METHOD </a:t>
            </a:r>
          </a:p>
        </p:txBody>
      </p:sp>
      <p:pic>
        <p:nvPicPr>
          <p:cNvPr id="4" name="Content Placeholder 3"/>
          <p:cNvPicPr>
            <a:picLocks noGrp="1" noChangeAspect="1"/>
          </p:cNvPicPr>
          <p:nvPr>
            <p:ph idx="1"/>
          </p:nvPr>
        </p:nvPicPr>
        <p:blipFill>
          <a:blip r:embed="rId2"/>
          <a:stretch>
            <a:fillRect/>
          </a:stretch>
        </p:blipFill>
        <p:spPr>
          <a:xfrm>
            <a:off x="869543" y="1614216"/>
            <a:ext cx="5105662" cy="2476627"/>
          </a:xfrm>
          <a:prstGeom prst="rect">
            <a:avLst/>
          </a:prstGeom>
        </p:spPr>
      </p:pic>
      <p:sp>
        <p:nvSpPr>
          <p:cNvPr id="5" name="Rectangle 4"/>
          <p:cNvSpPr/>
          <p:nvPr/>
        </p:nvSpPr>
        <p:spPr>
          <a:xfrm>
            <a:off x="5975205" y="1507342"/>
            <a:ext cx="6096000" cy="4124206"/>
          </a:xfrm>
          <a:prstGeom prst="rect">
            <a:avLst/>
          </a:prstGeom>
        </p:spPr>
        <p:txBody>
          <a:bodyPr>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b="1" smtClean="0">
                <a:solidFill>
                  <a:srgbClr val="000000"/>
                </a:solidFill>
                <a:latin typeface="Times-Bold"/>
              </a:rPr>
              <a:t>AbstractClass </a:t>
            </a:r>
            <a:r>
              <a:rPr lang="en-US" b="1">
                <a:solidFill>
                  <a:srgbClr val="000000"/>
                </a:solidFill>
                <a:latin typeface="Times-Bold"/>
              </a:rPr>
              <a:t>(Application</a:t>
            </a:r>
            <a:r>
              <a:rPr lang="en-US" b="1" smtClean="0">
                <a:solidFill>
                  <a:srgbClr val="000000"/>
                </a:solidFill>
                <a:latin typeface="Times-Bold"/>
              </a:rPr>
              <a:t>)</a:t>
            </a:r>
          </a:p>
          <a:p>
            <a:pPr marL="742950" lvl="1" indent="-285750">
              <a:buFont typeface="Arial" panose="020B0604020202020204" pitchFamily="34" charset="0"/>
              <a:buChar char="•"/>
            </a:pPr>
            <a:r>
              <a:rPr lang="en-US" smtClean="0">
                <a:solidFill>
                  <a:srgbClr val="000000"/>
                </a:solidFill>
                <a:latin typeface="Times-Roman"/>
              </a:rPr>
              <a:t>defines </a:t>
            </a:r>
            <a:r>
              <a:rPr lang="en-US">
                <a:solidFill>
                  <a:srgbClr val="000000"/>
                </a:solidFill>
                <a:latin typeface="Times-Roman"/>
              </a:rPr>
              <a:t>abstract primitive operations that concrete subclasses define </a:t>
            </a:r>
            <a:r>
              <a:rPr lang="en-US" smtClean="0">
                <a:solidFill>
                  <a:srgbClr val="000000"/>
                </a:solidFill>
                <a:latin typeface="Times-Roman"/>
              </a:rPr>
              <a:t>to implement </a:t>
            </a:r>
            <a:r>
              <a:rPr lang="en-US">
                <a:solidFill>
                  <a:srgbClr val="000000"/>
                </a:solidFill>
                <a:latin typeface="Times-Roman"/>
              </a:rPr>
              <a:t>steps of an algorithm</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implements </a:t>
            </a:r>
            <a:r>
              <a:rPr lang="en-US">
                <a:solidFill>
                  <a:srgbClr val="000000"/>
                </a:solidFill>
                <a:latin typeface="Times-Roman"/>
              </a:rPr>
              <a:t>a template method defining the skeleton ofan algorithm. </a:t>
            </a:r>
            <a:r>
              <a:rPr lang="en-US" smtClean="0">
                <a:solidFill>
                  <a:srgbClr val="000000"/>
                </a:solidFill>
                <a:latin typeface="Times-Roman"/>
              </a:rPr>
              <a:t>The template </a:t>
            </a:r>
            <a:r>
              <a:rPr lang="en-US">
                <a:solidFill>
                  <a:srgbClr val="000000"/>
                </a:solidFill>
                <a:latin typeface="Times-Roman"/>
              </a:rPr>
              <a:t>method calls primitive operations as well as operations defined</a:t>
            </a:r>
            <a:br>
              <a:rPr lang="en-US">
                <a:solidFill>
                  <a:srgbClr val="000000"/>
                </a:solidFill>
                <a:latin typeface="Times-Roman"/>
              </a:rPr>
            </a:br>
            <a:r>
              <a:rPr lang="en-US" smtClean="0">
                <a:solidFill>
                  <a:srgbClr val="000000"/>
                </a:solidFill>
                <a:latin typeface="Times-Roman"/>
              </a:rPr>
              <a:t>in AbstractClass </a:t>
            </a:r>
            <a:r>
              <a:rPr lang="en-US">
                <a:solidFill>
                  <a:srgbClr val="000000"/>
                </a:solidFill>
                <a:latin typeface="Times-Roman"/>
              </a:rPr>
              <a:t>or those of other objects</a:t>
            </a:r>
            <a:r>
              <a:rPr lang="en-US" smtClean="0">
                <a:solidFill>
                  <a:srgbClr val="000000"/>
                </a:solidFill>
                <a:latin typeface="Times-Roman"/>
              </a:rPr>
              <a:t>.</a:t>
            </a:r>
          </a:p>
          <a:p>
            <a:pPr marL="285750" indent="-285750">
              <a:buFont typeface="Arial" panose="020B0604020202020204" pitchFamily="34" charset="0"/>
              <a:buChar char="•"/>
            </a:pPr>
            <a:r>
              <a:rPr lang="en-US" b="1" smtClean="0">
                <a:solidFill>
                  <a:srgbClr val="000000"/>
                </a:solidFill>
                <a:latin typeface="Times-Bold"/>
              </a:rPr>
              <a:t>ConcreteClass </a:t>
            </a:r>
            <a:r>
              <a:rPr lang="en-US" b="1">
                <a:solidFill>
                  <a:srgbClr val="000000"/>
                </a:solidFill>
                <a:latin typeface="Times-Bold"/>
              </a:rPr>
              <a:t>(MyApplication</a:t>
            </a:r>
            <a:r>
              <a:rPr lang="en-US" b="1" smtClean="0">
                <a:solidFill>
                  <a:srgbClr val="000000"/>
                </a:solidFill>
                <a:latin typeface="Times-Bold"/>
              </a:rPr>
              <a:t>)</a:t>
            </a:r>
          </a:p>
          <a:p>
            <a:pPr marL="742950" lvl="1" indent="-285750">
              <a:buFont typeface="Arial" panose="020B0604020202020204" pitchFamily="34" charset="0"/>
              <a:buChar char="•"/>
            </a:pPr>
            <a:r>
              <a:rPr lang="en-US" smtClean="0">
                <a:solidFill>
                  <a:srgbClr val="000000"/>
                </a:solidFill>
                <a:latin typeface="Times-Roman"/>
              </a:rPr>
              <a:t>implements </a:t>
            </a:r>
            <a:r>
              <a:rPr lang="en-US">
                <a:solidFill>
                  <a:srgbClr val="000000"/>
                </a:solidFill>
                <a:latin typeface="Times-Roman"/>
              </a:rPr>
              <a:t>the primitive operations to carry out subclass-specific stepsof</a:t>
            </a:r>
            <a:br>
              <a:rPr lang="en-US">
                <a:solidFill>
                  <a:srgbClr val="000000"/>
                </a:solidFill>
                <a:latin typeface="Times-Roman"/>
              </a:rPr>
            </a:br>
            <a:r>
              <a:rPr lang="en-US">
                <a:solidFill>
                  <a:srgbClr val="000000"/>
                </a:solidFill>
                <a:latin typeface="Times-Roman"/>
              </a:rPr>
              <a:t>the algorithm.</a:t>
            </a:r>
            <a:r>
              <a:rPr lang="en-US"/>
              <a:t> </a:t>
            </a:r>
            <a:br>
              <a:rPr lang="en-US"/>
            </a:br>
            <a:endParaRPr lang="en-US"/>
          </a:p>
        </p:txBody>
      </p:sp>
    </p:spTree>
    <p:extLst>
      <p:ext uri="{BB962C8B-B14F-4D97-AF65-F5344CB8AC3E}">
        <p14:creationId xmlns:p14="http://schemas.microsoft.com/office/powerpoint/2010/main" val="426791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VISITOR </a:t>
            </a:r>
          </a:p>
        </p:txBody>
      </p:sp>
      <p:sp>
        <p:nvSpPr>
          <p:cNvPr id="3" name="Content Placeholder 2"/>
          <p:cNvSpPr>
            <a:spLocks noGrp="1"/>
          </p:cNvSpPr>
          <p:nvPr>
            <p:ph idx="1"/>
          </p:nvPr>
        </p:nvSpPr>
        <p:spPr>
          <a:xfrm>
            <a:off x="1103382" y="1341782"/>
            <a:ext cx="9982200" cy="4572000"/>
          </a:xfrm>
        </p:spPr>
        <p:txBody>
          <a:bodyPr/>
          <a:lstStyle/>
          <a:p>
            <a:r>
              <a:rPr lang="en-US" sz="1800" b="1" smtClean="0"/>
              <a:t>Intent</a:t>
            </a:r>
          </a:p>
          <a:p>
            <a:pPr marL="0" indent="0">
              <a:buNone/>
            </a:pPr>
            <a:r>
              <a:rPr lang="en-US" sz="1800" smtClean="0"/>
              <a:t>Represent </a:t>
            </a:r>
            <a:r>
              <a:rPr lang="en-US" sz="1800"/>
              <a:t>an operation to be performed on the elements of an object structure.Visitor lets you define a new operation without changing the classes of the elements</a:t>
            </a:r>
            <a:br>
              <a:rPr lang="en-US" sz="1800"/>
            </a:br>
            <a:r>
              <a:rPr lang="en-US" sz="1800"/>
              <a:t>on which it operates </a:t>
            </a:r>
            <a:endParaRPr lang="en-US" sz="1800" smtClean="0"/>
          </a:p>
          <a:p>
            <a:r>
              <a:rPr lang="en-US" sz="1800" b="1"/>
              <a:t>Motivation</a:t>
            </a:r>
            <a:r>
              <a:rPr lang="en-US" sz="1800"/>
              <a:t> </a:t>
            </a:r>
            <a:endParaRPr lang="en-US" sz="1800" smtClean="0"/>
          </a:p>
          <a:p>
            <a:pPr marL="0" indent="0" algn="just">
              <a:buNone/>
            </a:pPr>
            <a:r>
              <a:rPr lang="en-US" sz="1800" smtClean="0"/>
              <a:t>When </a:t>
            </a:r>
            <a:r>
              <a:rPr lang="en-US" sz="1800"/>
              <a:t>many operations need to be performed on a complex object structure like an abstract syntax tree, embedding all operations within the node classes makes the system hard to maintain and extend. The </a:t>
            </a:r>
            <a:r>
              <a:rPr lang="en-US" sz="1800" b="1"/>
              <a:t>Visitor</a:t>
            </a:r>
            <a:r>
              <a:rPr lang="en-US" sz="1800"/>
              <a:t> pattern solves this by separating the operations into visitor classes, allowing new behaviors to be added without modifying the node classes. This improves modularity and keeps each concern—such as type checking or code generation—independent and easier to manage</a:t>
            </a:r>
            <a:r>
              <a:rPr lang="en-US" sz="1800" smtClean="0"/>
              <a:t>.</a:t>
            </a:r>
          </a:p>
          <a:p>
            <a:pPr marL="0" indent="0" algn="just">
              <a:buNone/>
            </a:pPr>
            <a:r>
              <a:rPr lang="en-US"/>
              <a:t/>
            </a:r>
            <a:br>
              <a:rPr lang="en-US"/>
            </a:br>
            <a:endParaRPr lang="en-US"/>
          </a:p>
        </p:txBody>
      </p:sp>
      <p:pic>
        <p:nvPicPr>
          <p:cNvPr id="4" name="Picture 3"/>
          <p:cNvPicPr>
            <a:picLocks noChangeAspect="1"/>
          </p:cNvPicPr>
          <p:nvPr/>
        </p:nvPicPr>
        <p:blipFill>
          <a:blip r:embed="rId2"/>
          <a:stretch>
            <a:fillRect/>
          </a:stretch>
        </p:blipFill>
        <p:spPr>
          <a:xfrm>
            <a:off x="2234571" y="4624677"/>
            <a:ext cx="2971953" cy="2121009"/>
          </a:xfrm>
          <a:prstGeom prst="rect">
            <a:avLst/>
          </a:prstGeom>
        </p:spPr>
      </p:pic>
      <p:pic>
        <p:nvPicPr>
          <p:cNvPr id="5" name="Picture 4"/>
          <p:cNvPicPr>
            <a:picLocks noChangeAspect="1"/>
          </p:cNvPicPr>
          <p:nvPr/>
        </p:nvPicPr>
        <p:blipFill>
          <a:blip r:embed="rId3"/>
          <a:stretch>
            <a:fillRect/>
          </a:stretch>
        </p:blipFill>
        <p:spPr>
          <a:xfrm>
            <a:off x="6428861" y="4624677"/>
            <a:ext cx="3886400" cy="1854295"/>
          </a:xfrm>
          <a:prstGeom prst="rect">
            <a:avLst/>
          </a:prstGeom>
        </p:spPr>
      </p:pic>
    </p:spTree>
    <p:extLst>
      <p:ext uri="{BB962C8B-B14F-4D97-AF65-F5344CB8AC3E}">
        <p14:creationId xmlns:p14="http://schemas.microsoft.com/office/powerpoint/2010/main" val="24599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VISITOR </a:t>
            </a:r>
          </a:p>
        </p:txBody>
      </p:sp>
      <p:pic>
        <p:nvPicPr>
          <p:cNvPr id="4" name="Content Placeholder 3"/>
          <p:cNvPicPr>
            <a:picLocks noGrp="1" noChangeAspect="1"/>
          </p:cNvPicPr>
          <p:nvPr>
            <p:ph idx="1"/>
          </p:nvPr>
        </p:nvPicPr>
        <p:blipFill>
          <a:blip r:embed="rId2"/>
          <a:stretch>
            <a:fillRect/>
          </a:stretch>
        </p:blipFill>
        <p:spPr>
          <a:xfrm>
            <a:off x="2939548" y="1566677"/>
            <a:ext cx="5759746" cy="4559534"/>
          </a:xfrm>
          <a:prstGeom prst="rect">
            <a:avLst/>
          </a:prstGeom>
        </p:spPr>
      </p:pic>
    </p:spTree>
    <p:extLst>
      <p:ext uri="{BB962C8B-B14F-4D97-AF65-F5344CB8AC3E}">
        <p14:creationId xmlns:p14="http://schemas.microsoft.com/office/powerpoint/2010/main" val="157622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VISITOR</a:t>
            </a:r>
          </a:p>
        </p:txBody>
      </p:sp>
      <p:sp>
        <p:nvSpPr>
          <p:cNvPr id="3" name="Content Placeholder 2"/>
          <p:cNvSpPr>
            <a:spLocks noGrp="1"/>
          </p:cNvSpPr>
          <p:nvPr>
            <p:ph idx="1"/>
          </p:nvPr>
        </p:nvSpPr>
        <p:spPr>
          <a:xfrm>
            <a:off x="198852" y="1371599"/>
            <a:ext cx="11792778" cy="5933661"/>
          </a:xfrm>
        </p:spPr>
        <p:txBody>
          <a:bodyPr>
            <a:noAutofit/>
          </a:bodyPr>
          <a:lstStyle/>
          <a:p>
            <a:pPr marL="0" indent="0">
              <a:buNone/>
            </a:pPr>
            <a:r>
              <a:rPr lang="en-US" sz="1600" b="1" smtClean="0"/>
              <a:t>Participants</a:t>
            </a:r>
          </a:p>
          <a:p>
            <a:r>
              <a:rPr lang="en-US" sz="1600" smtClean="0"/>
              <a:t>Visitor </a:t>
            </a:r>
            <a:r>
              <a:rPr lang="en-US" sz="1600"/>
              <a:t>(NodeVisitor</a:t>
            </a:r>
            <a:r>
              <a:rPr lang="en-US" sz="1600" smtClean="0"/>
              <a:t>)</a:t>
            </a:r>
          </a:p>
          <a:p>
            <a:pPr lvl="1"/>
            <a:r>
              <a:rPr lang="en-US" smtClean="0"/>
              <a:t>declares </a:t>
            </a:r>
            <a:r>
              <a:rPr lang="en-US"/>
              <a:t>a Visit operation for each class of ConcreteElement in the </a:t>
            </a:r>
            <a:r>
              <a:rPr lang="en-US" smtClean="0"/>
              <a:t>object structure</a:t>
            </a:r>
            <a:r>
              <a:rPr lang="en-US"/>
              <a:t>. Theoperation's name and signature identifies the class that </a:t>
            </a:r>
            <a:r>
              <a:rPr lang="en-US" smtClean="0"/>
              <a:t>sends the </a:t>
            </a:r>
            <a:r>
              <a:rPr lang="en-US"/>
              <a:t>Visit request to the visitor. That lets the visitor determine the </a:t>
            </a:r>
            <a:r>
              <a:rPr lang="en-US" smtClean="0"/>
              <a:t>concrete class </a:t>
            </a:r>
            <a:r>
              <a:rPr lang="en-US"/>
              <a:t>of the element being visited. Then the visitor can access the </a:t>
            </a:r>
            <a:r>
              <a:rPr lang="en-US" smtClean="0"/>
              <a:t>element directly </a:t>
            </a:r>
            <a:r>
              <a:rPr lang="en-US"/>
              <a:t>through its particularinterface</a:t>
            </a:r>
            <a:r>
              <a:rPr lang="en-US" smtClean="0"/>
              <a:t>.</a:t>
            </a:r>
          </a:p>
          <a:p>
            <a:r>
              <a:rPr lang="en-US" sz="1600" smtClean="0"/>
              <a:t>ConcreteVisitor </a:t>
            </a:r>
            <a:r>
              <a:rPr lang="en-US" sz="1600"/>
              <a:t>(TypeCheckingVisitor</a:t>
            </a:r>
            <a:r>
              <a:rPr lang="en-US" sz="1600" smtClean="0"/>
              <a:t>)</a:t>
            </a:r>
          </a:p>
          <a:p>
            <a:pPr lvl="1"/>
            <a:r>
              <a:rPr lang="en-US" smtClean="0"/>
              <a:t>implements </a:t>
            </a:r>
            <a:r>
              <a:rPr lang="en-US"/>
              <a:t>each operation declared byVisitor.Eachoperation </a:t>
            </a:r>
            <a:r>
              <a:rPr lang="en-US" smtClean="0"/>
              <a:t>implements a </a:t>
            </a:r>
            <a:r>
              <a:rPr lang="en-US"/>
              <a:t>fragment of the algorithm defined for the corresponding class of </a:t>
            </a:r>
            <a:r>
              <a:rPr lang="en-US" smtClean="0"/>
              <a:t>object in </a:t>
            </a:r>
            <a:r>
              <a:rPr lang="en-US"/>
              <a:t>the structure. ConcreteVisitor provides the context for the </a:t>
            </a:r>
            <a:r>
              <a:rPr lang="en-US" smtClean="0"/>
              <a:t>algorithm and </a:t>
            </a:r>
            <a:r>
              <a:rPr lang="en-US"/>
              <a:t>stores its local state. This state often accumulates results during </a:t>
            </a:r>
            <a:r>
              <a:rPr lang="en-US" smtClean="0"/>
              <a:t>the traversal </a:t>
            </a:r>
            <a:r>
              <a:rPr lang="en-US"/>
              <a:t>of the structure</a:t>
            </a:r>
            <a:r>
              <a:rPr lang="en-US" smtClean="0"/>
              <a:t>.</a:t>
            </a:r>
          </a:p>
          <a:p>
            <a:r>
              <a:rPr lang="en-US" sz="1600" smtClean="0"/>
              <a:t>Element </a:t>
            </a:r>
            <a:r>
              <a:rPr lang="en-US" sz="1600"/>
              <a:t>(Node</a:t>
            </a:r>
            <a:r>
              <a:rPr lang="en-US" sz="1600" smtClean="0"/>
              <a:t>)</a:t>
            </a:r>
          </a:p>
          <a:p>
            <a:pPr lvl="1"/>
            <a:r>
              <a:rPr lang="en-US" smtClean="0"/>
              <a:t>defines </a:t>
            </a:r>
            <a:r>
              <a:rPr lang="en-US"/>
              <a:t>an Accept operation that takes a visitor as an argument. </a:t>
            </a:r>
            <a:endParaRPr lang="en-US" smtClean="0"/>
          </a:p>
          <a:p>
            <a:r>
              <a:rPr lang="en-US" sz="1600" b="1" smtClean="0"/>
              <a:t>ConcreteElement </a:t>
            </a:r>
            <a:r>
              <a:rPr lang="en-US" sz="1600"/>
              <a:t>(AssignmentNode,VariableRefNode</a:t>
            </a:r>
            <a:r>
              <a:rPr lang="en-US" sz="1600" smtClean="0"/>
              <a:t>)</a:t>
            </a:r>
          </a:p>
          <a:p>
            <a:pPr lvl="1"/>
            <a:r>
              <a:rPr lang="en-US" smtClean="0"/>
              <a:t>implements </a:t>
            </a:r>
            <a:r>
              <a:rPr lang="en-US"/>
              <a:t>an Accept operation that takes a visitor as an argument</a:t>
            </a:r>
            <a:r>
              <a:rPr lang="en-US" smtClean="0"/>
              <a:t>.</a:t>
            </a:r>
          </a:p>
          <a:p>
            <a:r>
              <a:rPr lang="en-US" sz="1600" b="1" smtClean="0"/>
              <a:t>ObjectStructure </a:t>
            </a:r>
            <a:r>
              <a:rPr lang="en-US" sz="1600"/>
              <a:t>(Program</a:t>
            </a:r>
            <a:r>
              <a:rPr lang="en-US" sz="1600" smtClean="0"/>
              <a:t>)</a:t>
            </a:r>
          </a:p>
          <a:p>
            <a:pPr lvl="1"/>
            <a:r>
              <a:rPr lang="en-US" smtClean="0"/>
              <a:t>can </a:t>
            </a:r>
            <a:r>
              <a:rPr lang="en-US"/>
              <a:t>enumerate itselements</a:t>
            </a:r>
            <a:r>
              <a:rPr lang="en-US" smtClean="0"/>
              <a:t>.</a:t>
            </a:r>
          </a:p>
          <a:p>
            <a:pPr lvl="1"/>
            <a:r>
              <a:rPr lang="en-US" smtClean="0"/>
              <a:t>mayprovide </a:t>
            </a:r>
            <a:r>
              <a:rPr lang="en-US"/>
              <a:t>a high-level interface to allow the visitor to visit its elements</a:t>
            </a:r>
            <a:r>
              <a:rPr lang="en-US" smtClean="0"/>
              <a:t>.</a:t>
            </a:r>
          </a:p>
          <a:p>
            <a:pPr lvl="1"/>
            <a:r>
              <a:rPr lang="en-US" smtClean="0"/>
              <a:t>may </a:t>
            </a:r>
            <a:r>
              <a:rPr lang="en-US"/>
              <a:t>either be a composite (see Composite (163)) or a collection such as </a:t>
            </a:r>
            <a:r>
              <a:rPr lang="en-US" smtClean="0"/>
              <a:t>a list </a:t>
            </a:r>
            <a:r>
              <a:rPr lang="en-US"/>
              <a:t>or a set. </a:t>
            </a:r>
            <a:br>
              <a:rPr lang="en-US"/>
            </a:br>
            <a:r>
              <a:rPr lang="en-US"/>
              <a:t/>
            </a:r>
            <a:br>
              <a:rPr lang="en-US"/>
            </a:br>
            <a:endParaRPr lang="en-US"/>
          </a:p>
        </p:txBody>
      </p:sp>
    </p:spTree>
    <p:extLst>
      <p:ext uri="{BB962C8B-B14F-4D97-AF65-F5344CB8AC3E}">
        <p14:creationId xmlns:p14="http://schemas.microsoft.com/office/powerpoint/2010/main" val="8437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a:t>
            </a:r>
          </a:p>
        </p:txBody>
      </p:sp>
      <p:sp>
        <p:nvSpPr>
          <p:cNvPr id="3" name="Content Placeholder 2"/>
          <p:cNvSpPr>
            <a:spLocks noGrp="1"/>
          </p:cNvSpPr>
          <p:nvPr>
            <p:ph idx="1"/>
          </p:nvPr>
        </p:nvSpPr>
        <p:spPr/>
        <p:txBody>
          <a:bodyPr/>
          <a:lstStyle/>
          <a:p>
            <a:r>
              <a:rPr lang="en-US" b="1" smtClean="0"/>
              <a:t>Intent</a:t>
            </a:r>
          </a:p>
          <a:p>
            <a:pPr marL="0" indent="0">
              <a:buNone/>
            </a:pPr>
            <a:r>
              <a:rPr lang="en-US" smtClean="0"/>
              <a:t>Encapsulate </a:t>
            </a:r>
            <a:r>
              <a:rPr lang="en-US"/>
              <a:t>a request as an object, thereby letting you parameterize clients with</a:t>
            </a:r>
            <a:br>
              <a:rPr lang="en-US"/>
            </a:br>
            <a:r>
              <a:rPr lang="en-US"/>
              <a:t>different requests, queue or log requests, and support undoable operations. </a:t>
            </a:r>
            <a:endParaRPr lang="en-US" smtClean="0"/>
          </a:p>
          <a:p>
            <a:r>
              <a:rPr lang="en-US" b="1"/>
              <a:t>Motivation</a:t>
            </a:r>
            <a:r>
              <a:rPr lang="en-US"/>
              <a:t> </a:t>
            </a:r>
            <a:endParaRPr lang="en-US" smtClean="0"/>
          </a:p>
          <a:p>
            <a:pPr marL="0" indent="0">
              <a:buNone/>
            </a:pPr>
            <a:r>
              <a:rPr lang="en-US"/>
              <a:t>Sometimes it's necessary to issue requests without knowing the receiver or how the request will be performed. The </a:t>
            </a:r>
            <a:r>
              <a:rPr lang="en-US" b="1"/>
              <a:t>Command</a:t>
            </a:r>
            <a:r>
              <a:rPr lang="en-US"/>
              <a:t> pattern solves this by encapsulating requests as objects, allowing them to be passed, stored, or composed. This decouples the invoker from the receiver and enables features like undo, macros, and dynamic reconfiguration of actions.</a:t>
            </a:r>
            <a:br>
              <a:rPr lang="en-US"/>
            </a:br>
            <a:r>
              <a:rPr lang="en-US"/>
              <a:t/>
            </a:r>
            <a:br>
              <a:rPr lang="en-US"/>
            </a:br>
            <a:endParaRPr lang="en-US"/>
          </a:p>
        </p:txBody>
      </p:sp>
      <p:pic>
        <p:nvPicPr>
          <p:cNvPr id="4" name="Picture 3"/>
          <p:cNvPicPr>
            <a:picLocks noChangeAspect="1"/>
          </p:cNvPicPr>
          <p:nvPr/>
        </p:nvPicPr>
        <p:blipFill>
          <a:blip r:embed="rId2"/>
          <a:stretch>
            <a:fillRect/>
          </a:stretch>
        </p:blipFill>
        <p:spPr>
          <a:xfrm>
            <a:off x="3486149" y="4724908"/>
            <a:ext cx="5923723" cy="1874330"/>
          </a:xfrm>
          <a:prstGeom prst="rect">
            <a:avLst/>
          </a:prstGeom>
        </p:spPr>
      </p:pic>
    </p:spTree>
    <p:extLst>
      <p:ext uri="{BB962C8B-B14F-4D97-AF65-F5344CB8AC3E}">
        <p14:creationId xmlns:p14="http://schemas.microsoft.com/office/powerpoint/2010/main" val="31948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a:t>
            </a:r>
          </a:p>
        </p:txBody>
      </p:sp>
      <p:pic>
        <p:nvPicPr>
          <p:cNvPr id="4" name="Content Placeholder 3"/>
          <p:cNvPicPr>
            <a:picLocks noGrp="1" noChangeAspect="1"/>
          </p:cNvPicPr>
          <p:nvPr>
            <p:ph idx="1"/>
          </p:nvPr>
        </p:nvPicPr>
        <p:blipFill>
          <a:blip r:embed="rId2"/>
          <a:stretch>
            <a:fillRect/>
          </a:stretch>
        </p:blipFill>
        <p:spPr>
          <a:xfrm>
            <a:off x="160683" y="1638243"/>
            <a:ext cx="5753396" cy="2209914"/>
          </a:xfrm>
          <a:prstGeom prst="rect">
            <a:avLst/>
          </a:prstGeom>
        </p:spPr>
      </p:pic>
      <p:sp>
        <p:nvSpPr>
          <p:cNvPr id="5" name="Rectangle 4"/>
          <p:cNvSpPr/>
          <p:nvPr/>
        </p:nvSpPr>
        <p:spPr>
          <a:xfrm>
            <a:off x="5791200" y="1256919"/>
            <a:ext cx="6096000" cy="5786199"/>
          </a:xfrm>
          <a:prstGeom prst="rect">
            <a:avLst/>
          </a:prstGeom>
        </p:spPr>
        <p:txBody>
          <a:bodyPr>
            <a:spAutoFit/>
          </a:bodyPr>
          <a:lstStyle/>
          <a:p>
            <a:r>
              <a:rPr lang="en-US" sz="2800" b="1" smtClean="0">
                <a:solidFill>
                  <a:srgbClr val="000000"/>
                </a:solidFill>
                <a:latin typeface="Times-Bold"/>
              </a:rPr>
              <a:t>Participants</a:t>
            </a:r>
          </a:p>
          <a:p>
            <a:pPr marL="285750" indent="-285750">
              <a:buFont typeface="Arial" panose="020B0604020202020204" pitchFamily="34" charset="0"/>
              <a:buChar char="•"/>
            </a:pPr>
            <a:r>
              <a:rPr lang="en-US" b="1" smtClean="0">
                <a:solidFill>
                  <a:srgbClr val="000000"/>
                </a:solidFill>
                <a:latin typeface="Times-Bold"/>
              </a:rPr>
              <a:t>Command</a:t>
            </a:r>
          </a:p>
          <a:p>
            <a:pPr marL="742950" lvl="1" indent="-285750">
              <a:buFont typeface="Arial" panose="020B0604020202020204" pitchFamily="34" charset="0"/>
              <a:buChar char="•"/>
            </a:pPr>
            <a:r>
              <a:rPr lang="en-US" smtClean="0">
                <a:solidFill>
                  <a:srgbClr val="000000"/>
                </a:solidFill>
                <a:latin typeface="Times-Roman"/>
              </a:rPr>
              <a:t>declares </a:t>
            </a:r>
            <a:r>
              <a:rPr lang="en-US">
                <a:solidFill>
                  <a:srgbClr val="000000"/>
                </a:solidFill>
                <a:latin typeface="Times-Roman"/>
              </a:rPr>
              <a:t>an interface for executing an operation</a:t>
            </a:r>
            <a:r>
              <a:rPr lang="en-US" smtClean="0">
                <a:solidFill>
                  <a:srgbClr val="000000"/>
                </a:solidFill>
                <a:latin typeface="Times-Roman"/>
              </a:rPr>
              <a:t>.</a:t>
            </a:r>
          </a:p>
          <a:p>
            <a:pPr marL="285750" indent="-285750">
              <a:buFont typeface="Arial" panose="020B0604020202020204" pitchFamily="34" charset="0"/>
              <a:buChar char="•"/>
            </a:pPr>
            <a:r>
              <a:rPr lang="en-US" b="1" smtClean="0">
                <a:solidFill>
                  <a:srgbClr val="000000"/>
                </a:solidFill>
                <a:latin typeface="Times-Bold"/>
              </a:rPr>
              <a:t>ConcreteCommand </a:t>
            </a:r>
            <a:r>
              <a:rPr lang="en-US">
                <a:solidFill>
                  <a:srgbClr val="000000"/>
                </a:solidFill>
                <a:latin typeface="Times-Roman"/>
              </a:rPr>
              <a:t>(PasteCommand, OpenCommand</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defines </a:t>
            </a:r>
            <a:r>
              <a:rPr lang="en-US">
                <a:solidFill>
                  <a:srgbClr val="000000"/>
                </a:solidFill>
                <a:latin typeface="Times-Roman"/>
              </a:rPr>
              <a:t>a binding between a Receiver object and an action</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implements </a:t>
            </a:r>
            <a:r>
              <a:rPr lang="en-US">
                <a:solidFill>
                  <a:srgbClr val="000000"/>
                </a:solidFill>
                <a:latin typeface="Times-Roman"/>
              </a:rPr>
              <a:t>Execute by invoking the corresponding operation(s) on Receiver</a:t>
            </a:r>
            <a:r>
              <a:rPr lang="en-US" smtClean="0">
                <a:solidFill>
                  <a:srgbClr val="000000"/>
                </a:solidFill>
                <a:latin typeface="Times-Roman"/>
              </a:rPr>
              <a:t>.</a:t>
            </a:r>
          </a:p>
          <a:p>
            <a:pPr marL="285750" indent="-285750">
              <a:buFont typeface="Arial" panose="020B0604020202020204" pitchFamily="34" charset="0"/>
              <a:buChar char="•"/>
            </a:pPr>
            <a:r>
              <a:rPr lang="en-US" b="1" smtClean="0">
                <a:solidFill>
                  <a:srgbClr val="000000"/>
                </a:solidFill>
                <a:latin typeface="Times-Bold"/>
              </a:rPr>
              <a:t>Client </a:t>
            </a:r>
            <a:r>
              <a:rPr lang="en-US">
                <a:solidFill>
                  <a:srgbClr val="000000"/>
                </a:solidFill>
                <a:latin typeface="Times-Roman"/>
              </a:rPr>
              <a:t>(Application</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creates </a:t>
            </a:r>
            <a:r>
              <a:rPr lang="en-US">
                <a:solidFill>
                  <a:srgbClr val="000000"/>
                </a:solidFill>
                <a:latin typeface="Times-Roman"/>
              </a:rPr>
              <a:t>a ConcreteCommand object andsets its receiver</a:t>
            </a:r>
            <a:r>
              <a:rPr lang="en-US" smtClean="0">
                <a:solidFill>
                  <a:srgbClr val="000000"/>
                </a:solidFill>
                <a:latin typeface="Times-Roman"/>
              </a:rPr>
              <a:t>.</a:t>
            </a:r>
          </a:p>
          <a:p>
            <a:pPr marL="285750" indent="-285750">
              <a:buFont typeface="Arial" panose="020B0604020202020204" pitchFamily="34" charset="0"/>
              <a:buChar char="•"/>
            </a:pPr>
            <a:r>
              <a:rPr lang="en-US" b="1" smtClean="0">
                <a:solidFill>
                  <a:srgbClr val="000000"/>
                </a:solidFill>
                <a:latin typeface="Times-Bold"/>
              </a:rPr>
              <a:t>Invoker </a:t>
            </a:r>
            <a:r>
              <a:rPr lang="en-US">
                <a:solidFill>
                  <a:srgbClr val="000000"/>
                </a:solidFill>
                <a:latin typeface="Times-Roman"/>
              </a:rPr>
              <a:t>(Menultem</a:t>
            </a:r>
            <a:r>
              <a:rPr lang="en-US" smtClean="0">
                <a:solidFill>
                  <a:srgbClr val="000000"/>
                </a:solidFill>
                <a:latin typeface="Times-Roman"/>
              </a:rPr>
              <a:t>)</a:t>
            </a:r>
          </a:p>
          <a:p>
            <a:pPr marL="742950" lvl="1" indent="-285750">
              <a:buFont typeface="Arial" panose="020B0604020202020204" pitchFamily="34" charset="0"/>
              <a:buChar char="•"/>
            </a:pPr>
            <a:r>
              <a:rPr lang="en-US" smtClean="0">
                <a:solidFill>
                  <a:srgbClr val="000000"/>
                </a:solidFill>
                <a:latin typeface="Times-Roman"/>
              </a:rPr>
              <a:t>asks </a:t>
            </a:r>
            <a:r>
              <a:rPr lang="en-US">
                <a:solidFill>
                  <a:srgbClr val="000000"/>
                </a:solidFill>
                <a:latin typeface="Times-Roman"/>
              </a:rPr>
              <a:t>the command to carry out the </a:t>
            </a:r>
            <a:r>
              <a:rPr lang="en-US" smtClean="0">
                <a:solidFill>
                  <a:srgbClr val="000000"/>
                </a:solidFill>
                <a:latin typeface="Times-Roman"/>
              </a:rPr>
              <a:t>request.</a:t>
            </a:r>
            <a:endParaRPr lang="en-US" smtClean="0"/>
          </a:p>
          <a:p>
            <a:pPr marL="285750" indent="-285750">
              <a:buFont typeface="Arial" panose="020B0604020202020204" pitchFamily="34" charset="0"/>
              <a:buChar char="•"/>
            </a:pPr>
            <a:r>
              <a:rPr lang="en-US" b="1" smtClean="0"/>
              <a:t>Receiver </a:t>
            </a:r>
            <a:r>
              <a:rPr lang="en-US"/>
              <a:t>(Document,Application</a:t>
            </a:r>
            <a:r>
              <a:rPr lang="en-US" smtClean="0"/>
              <a:t>)</a:t>
            </a:r>
          </a:p>
          <a:p>
            <a:pPr marL="742950" lvl="1" indent="-285750">
              <a:buFont typeface="Arial" panose="020B0604020202020204" pitchFamily="34" charset="0"/>
              <a:buChar char="•"/>
            </a:pPr>
            <a:r>
              <a:rPr lang="en-US" smtClean="0"/>
              <a:t>knows </a:t>
            </a:r>
            <a:r>
              <a:rPr lang="en-US"/>
              <a:t>how to perform the operations associated with carrying out a request. Any class may serve as a Receiver. </a:t>
            </a:r>
            <a:br>
              <a:rPr lang="en-US"/>
            </a:br>
            <a:r>
              <a:rPr lang="en-US"/>
              <a:t/>
            </a:r>
            <a:br>
              <a:rPr lang="en-US"/>
            </a:br>
            <a:endParaRPr lang="en-US"/>
          </a:p>
        </p:txBody>
      </p:sp>
    </p:spTree>
    <p:extLst>
      <p:ext uri="{BB962C8B-B14F-4D97-AF65-F5344CB8AC3E}">
        <p14:creationId xmlns:p14="http://schemas.microsoft.com/office/powerpoint/2010/main" val="24733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104900" y="565307"/>
            <a:ext cx="37211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CONCLUSION</a:t>
            </a:r>
          </a:p>
        </p:txBody>
      </p:sp>
      <p:sp>
        <p:nvSpPr>
          <p:cNvPr id="2" name="Content Placeholder 1"/>
          <p:cNvSpPr>
            <a:spLocks noGrp="1" noChangeArrowheads="1"/>
          </p:cNvSpPr>
          <p:nvPr>
            <p:ph idx="1"/>
          </p:nvPr>
        </p:nvSpPr>
        <p:spPr bwMode="auto">
          <a:xfrm>
            <a:off x="1035326" y="1266631"/>
            <a:ext cx="1040461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200"/>
              </a:spcBef>
              <a:spcAft>
                <a:spcPts val="1200"/>
              </a:spcAft>
              <a:buClrTx/>
              <a:buSzTx/>
              <a:buFontTx/>
              <a:buChar char="•"/>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Design patterns provide reusable solutions to common design problems.</a:t>
            </a:r>
          </a:p>
          <a:p>
            <a:pPr marL="0" marR="0" lvl="0" indent="0" algn="l" defTabSz="914400" rtl="0" eaLnBrk="0" fontAlgn="base" latinLnBrk="0" hangingPunct="0">
              <a:lnSpc>
                <a:spcPct val="100000"/>
              </a:lnSpc>
              <a:spcBef>
                <a:spcPts val="1200"/>
              </a:spcBef>
              <a:spcAft>
                <a:spcPts val="1200"/>
              </a:spcAft>
              <a:buClrTx/>
              <a:buSzTx/>
              <a:buFontTx/>
              <a:buChar char="•"/>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They improve software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flexibility</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maintainability</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communication</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ts val="1200"/>
              </a:spcBef>
              <a:spcAft>
                <a:spcPts val="1200"/>
              </a:spcAft>
              <a:buClrTx/>
              <a:buSzTx/>
              <a:buFontTx/>
              <a:buChar char="•"/>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Three categories: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Creational</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Structural</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Behavioral</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ts val="1200"/>
              </a:spcBef>
              <a:spcAft>
                <a:spcPts val="1200"/>
              </a:spcAft>
              <a:buClrTx/>
              <a:buSzTx/>
              <a:buFontTx/>
              <a:buChar char="•"/>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Use patterns </a:t>
            </a:r>
            <a:r>
              <a:rPr kumimoji="0" lang="en-US" altLang="en-US" sz="30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wisely</a:t>
            </a: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to avoid unnecessary complexity.</a:t>
            </a:r>
          </a:p>
          <a:p>
            <a:pPr marL="0" marR="0" lvl="0" indent="0" algn="l" defTabSz="914400" rtl="0" eaLnBrk="0" fontAlgn="base" latinLnBrk="0" hangingPunct="0">
              <a:lnSpc>
                <a:spcPct val="100000"/>
              </a:lnSpc>
              <a:spcBef>
                <a:spcPts val="1200"/>
              </a:spcBef>
              <a:spcAft>
                <a:spcPts val="1200"/>
              </a:spcAft>
              <a:buClrTx/>
              <a:buSzTx/>
              <a:buFontTx/>
              <a:buChar char="•"/>
              <a:tabLst/>
            </a:pPr>
            <a:r>
              <a:rPr kumimoji="0" lang="en-US" altLang="en-US" sz="30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Mastering patterns builds strong design skills for real-world software development.</a:t>
            </a:r>
          </a:p>
        </p:txBody>
      </p:sp>
    </p:spTree>
    <p:extLst>
      <p:ext uri="{BB962C8B-B14F-4D97-AF65-F5344CB8AC3E}">
        <p14:creationId xmlns:p14="http://schemas.microsoft.com/office/powerpoint/2010/main" val="367060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6180-30BA-384A-A071-3C41E6A42D14}"/>
              </a:ext>
            </a:extLst>
          </p:cNvPr>
          <p:cNvSpPr>
            <a:spLocks noGrp="1"/>
          </p:cNvSpPr>
          <p:nvPr>
            <p:ph type="title"/>
          </p:nvPr>
        </p:nvSpPr>
        <p:spPr/>
        <p:txBody>
          <a:bodyPr>
            <a:normAutofit/>
          </a:bodyPr>
          <a:lstStyle/>
          <a:p>
            <a:r>
              <a:rPr lang="en-US" sz="3000" b="1" dirty="0">
                <a:latin typeface="Times New Roman" panose="02020603050405020304" pitchFamily="18" charset="0"/>
                <a:cs typeface="Times New Roman" panose="02020603050405020304" pitchFamily="18" charset="0"/>
              </a:rPr>
              <a:t>Creational patterns</a:t>
            </a:r>
          </a:p>
        </p:txBody>
      </p:sp>
      <p:sp>
        <p:nvSpPr>
          <p:cNvPr id="3" name="Content Placeholder 2">
            <a:extLst>
              <a:ext uri="{FF2B5EF4-FFF2-40B4-BE49-F238E27FC236}">
                <a16:creationId xmlns:a16="http://schemas.microsoft.com/office/drawing/2014/main" id="{D10ABF52-4F0E-374D-9CA9-A276E6077E74}"/>
              </a:ext>
            </a:extLst>
          </p:cNvPr>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Abstract factory</a:t>
            </a:r>
            <a:r>
              <a:rPr lang="en-US" sz="2500" dirty="0">
                <a:latin typeface="Times New Roman" panose="02020603050405020304" pitchFamily="18" charset="0"/>
                <a:cs typeface="Times New Roman" panose="02020603050405020304" pitchFamily="18" charset="0"/>
              </a:rPr>
              <a:t> groups object factories that have a common theme.</a:t>
            </a:r>
          </a:p>
          <a:p>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Builder</a:t>
            </a:r>
            <a:r>
              <a:rPr lang="en-US" sz="2500" dirty="0">
                <a:latin typeface="Times New Roman" panose="02020603050405020304" pitchFamily="18" charset="0"/>
                <a:cs typeface="Times New Roman" panose="02020603050405020304" pitchFamily="18" charset="0"/>
              </a:rPr>
              <a:t> constructs complex objects by separating construction and representation.</a:t>
            </a:r>
          </a:p>
          <a:p>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Factory method</a:t>
            </a:r>
            <a:r>
              <a:rPr lang="en-US" sz="2500" dirty="0">
                <a:latin typeface="Times New Roman" panose="02020603050405020304" pitchFamily="18" charset="0"/>
                <a:cs typeface="Times New Roman" panose="02020603050405020304" pitchFamily="18" charset="0"/>
              </a:rPr>
              <a:t> creates objects without specifying the exact class to create.</a:t>
            </a:r>
          </a:p>
          <a:p>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Prototype</a:t>
            </a:r>
            <a:r>
              <a:rPr lang="en-US" sz="2500" dirty="0">
                <a:latin typeface="Times New Roman" panose="02020603050405020304" pitchFamily="18" charset="0"/>
                <a:cs typeface="Times New Roman" panose="02020603050405020304" pitchFamily="18" charset="0"/>
              </a:rPr>
              <a:t> creates objects by cloning an existing object.</a:t>
            </a:r>
          </a:p>
          <a:p>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Singleton</a:t>
            </a:r>
            <a:r>
              <a:rPr lang="en-US" sz="2500" dirty="0">
                <a:latin typeface="Times New Roman" panose="02020603050405020304" pitchFamily="18" charset="0"/>
                <a:cs typeface="Times New Roman" panose="02020603050405020304" pitchFamily="18" charset="0"/>
              </a:rPr>
              <a:t> restricts object creation for a class to only one instance.</a:t>
            </a:r>
          </a:p>
          <a:p>
            <a:endParaRPr lang="en-US" sz="25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C4A6943-B82B-9346-AA4B-C07474854DEB}"/>
              </a:ext>
            </a:extLst>
          </p:cNvPr>
          <p:cNvSpPr>
            <a:spLocks noGrp="1"/>
          </p:cNvSpPr>
          <p:nvPr>
            <p:ph type="sldNum" sz="quarter" idx="12"/>
          </p:nvPr>
        </p:nvSpPr>
        <p:spPr/>
        <p:txBody>
          <a:bodyPr/>
          <a:lstStyle/>
          <a:p>
            <a:fld id="{7DC1BBB0-96F0-4077-A278-0F3FB5C104D3}"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510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6823</TotalTime>
  <Words>3366</Words>
  <Application>Microsoft Office PowerPoint</Application>
  <PresentationFormat>Widescreen</PresentationFormat>
  <Paragraphs>475</Paragraphs>
  <Slides>89</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2" baseType="lpstr">
      <vt:lpstr>Arial</vt:lpstr>
      <vt:lpstr>Arial Unicode MS</vt:lpstr>
      <vt:lpstr>Calibri</vt:lpstr>
      <vt:lpstr>Courier New</vt:lpstr>
      <vt:lpstr>Euphemia</vt:lpstr>
      <vt:lpstr>Plantagenet Cherokee</vt:lpstr>
      <vt:lpstr>Times New Roman</vt:lpstr>
      <vt:lpstr>Times-Bold</vt:lpstr>
      <vt:lpstr>Times-Italic</vt:lpstr>
      <vt:lpstr>Times-Roman</vt:lpstr>
      <vt:lpstr>Wingdings</vt:lpstr>
      <vt:lpstr>Academic Literature 16x9</vt:lpstr>
      <vt:lpstr>Visio</vt:lpstr>
      <vt:lpstr>Introduction to Design Patterns</vt:lpstr>
      <vt:lpstr>Content</vt:lpstr>
      <vt:lpstr>What Are Design Patterns?</vt:lpstr>
      <vt:lpstr>Why use Design Patterns?</vt:lpstr>
      <vt:lpstr>Why use Design Patterns?</vt:lpstr>
      <vt:lpstr>Elements of a Design Pattern</vt:lpstr>
      <vt:lpstr>Pros/Cons of Design Patterns</vt:lpstr>
      <vt:lpstr>Design Patterns Classification</vt:lpstr>
      <vt:lpstr>Creational patterns</vt:lpstr>
      <vt:lpstr>Structural patterns</vt:lpstr>
      <vt:lpstr>Behavioral patterns</vt:lpstr>
      <vt:lpstr>Behavioral patterns</vt:lpstr>
      <vt:lpstr>Design pattern space </vt:lpstr>
      <vt:lpstr>How to Select a Design Pattern </vt:lpstr>
      <vt:lpstr>Pattern Structure Template</vt:lpstr>
      <vt:lpstr>Design Pattern Catalog  </vt:lpstr>
      <vt:lpstr>  Creational patterns  </vt:lpstr>
      <vt:lpstr>ABSTRACT FACTORY </vt:lpstr>
      <vt:lpstr>ABSTRACT FACTORY </vt:lpstr>
      <vt:lpstr>ABSTRACT FACTORY </vt:lpstr>
      <vt:lpstr>ABSTRACT FACTORY</vt:lpstr>
      <vt:lpstr>BUILDER </vt:lpstr>
      <vt:lpstr>BUILDER </vt:lpstr>
      <vt:lpstr>BUILDER </vt:lpstr>
      <vt:lpstr>BUILDER </vt:lpstr>
      <vt:lpstr>Singleton</vt:lpstr>
      <vt:lpstr>Singleton</vt:lpstr>
      <vt:lpstr>Singleton</vt:lpstr>
      <vt:lpstr>FACTORY METHOD </vt:lpstr>
      <vt:lpstr>FACTORY METHOD </vt:lpstr>
      <vt:lpstr>FACTORY METHOD </vt:lpstr>
      <vt:lpstr>PROTOTYPE </vt:lpstr>
      <vt:lpstr>PROTOTYPE </vt:lpstr>
      <vt:lpstr>Structural Patterns   </vt:lpstr>
      <vt:lpstr>Adapter</vt:lpstr>
      <vt:lpstr>Adapter</vt:lpstr>
      <vt:lpstr>Adapter</vt:lpstr>
      <vt:lpstr>Adapter</vt:lpstr>
      <vt:lpstr>Adapter</vt:lpstr>
      <vt:lpstr>Adapter</vt:lpstr>
      <vt:lpstr>BRIDGE </vt:lpstr>
      <vt:lpstr>BRIDGE</vt:lpstr>
      <vt:lpstr>BRIDGE</vt:lpstr>
      <vt:lpstr>COMPOSITE </vt:lpstr>
      <vt:lpstr>COMPOSITE </vt:lpstr>
      <vt:lpstr>COMPOSITE </vt:lpstr>
      <vt:lpstr>DECORATOR </vt:lpstr>
      <vt:lpstr>DECORATOR </vt:lpstr>
      <vt:lpstr>DECORATOR </vt:lpstr>
      <vt:lpstr>FACADE </vt:lpstr>
      <vt:lpstr>FACADE </vt:lpstr>
      <vt:lpstr>FACADE </vt:lpstr>
      <vt:lpstr>FLYWEIGHT </vt:lpstr>
      <vt:lpstr>FLYWEIGHT </vt:lpstr>
      <vt:lpstr>FLYWEIGHT </vt:lpstr>
      <vt:lpstr>PROXY </vt:lpstr>
      <vt:lpstr>PROXY </vt:lpstr>
      <vt:lpstr>PROXY</vt:lpstr>
      <vt:lpstr> Behavioral Patterns   </vt:lpstr>
      <vt:lpstr>CHAIN OF RESPONSIBILITY </vt:lpstr>
      <vt:lpstr>CHAIN OF RESPONSIBILITY </vt:lpstr>
      <vt:lpstr>CHAIN OF RESPONSIBILITY </vt:lpstr>
      <vt:lpstr>CHAIN OF RESPONSIBILITY </vt:lpstr>
      <vt:lpstr>OBSERVER </vt:lpstr>
      <vt:lpstr>OBSERVER </vt:lpstr>
      <vt:lpstr>OBSERVER </vt:lpstr>
      <vt:lpstr>OBSERVER</vt:lpstr>
      <vt:lpstr>ITERATOR </vt:lpstr>
      <vt:lpstr>ITERATOR </vt:lpstr>
      <vt:lpstr>ITERATOR </vt:lpstr>
      <vt:lpstr>ITERATOR </vt:lpstr>
      <vt:lpstr>ITERATOR </vt:lpstr>
      <vt:lpstr>MEDIATOR </vt:lpstr>
      <vt:lpstr>MEDIATOR </vt:lpstr>
      <vt:lpstr>MEDIATOR </vt:lpstr>
      <vt:lpstr>MEMENTO </vt:lpstr>
      <vt:lpstr>MEMENTO </vt:lpstr>
      <vt:lpstr>STATE </vt:lpstr>
      <vt:lpstr>STATE </vt:lpstr>
      <vt:lpstr>STRATEGY </vt:lpstr>
      <vt:lpstr>STRATEGY</vt:lpstr>
      <vt:lpstr>TEMPLATE METHOD </vt:lpstr>
      <vt:lpstr>TEMPLATE METHOD </vt:lpstr>
      <vt:lpstr>VISITOR </vt:lpstr>
      <vt:lpstr>VISITOR </vt:lpstr>
      <vt:lpstr>VISITOR</vt:lpstr>
      <vt:lpstr>COMMAND </vt:lpstr>
      <vt:lpstr>COMMAND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Admin</cp:lastModifiedBy>
  <cp:revision>512</cp:revision>
  <dcterms:created xsi:type="dcterms:W3CDTF">2021-08-24T09:33:39Z</dcterms:created>
  <dcterms:modified xsi:type="dcterms:W3CDTF">2025-04-29T07:31:26Z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